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Lst>
  <p:sldSz cy="5143500" cx="9144000"/>
  <p:notesSz cx="6858000" cy="9144000"/>
  <p:embeddedFontLst>
    <p:embeddedFont>
      <p:font typeface="Roboto"/>
      <p:regular r:id="rId151"/>
      <p:bold r:id="rId152"/>
      <p:italic r:id="rId153"/>
      <p:boldItalic r:id="rId154"/>
    </p:embeddedFont>
    <p:embeddedFont>
      <p:font typeface="Economica"/>
      <p:regular r:id="rId155"/>
      <p:bold r:id="rId156"/>
      <p:italic r:id="rId157"/>
      <p:boldItalic r:id="rId158"/>
    </p:embeddedFont>
    <p:embeddedFont>
      <p:font typeface="Source Sans Pro Light"/>
      <p:regular r:id="rId159"/>
      <p:bold r:id="rId160"/>
      <p:italic r:id="rId161"/>
      <p:boldItalic r:id="rId162"/>
    </p:embeddedFont>
    <p:embeddedFont>
      <p:font typeface="Source Sans Pro SemiBold"/>
      <p:regular r:id="rId163"/>
      <p:bold r:id="rId164"/>
      <p:italic r:id="rId165"/>
      <p:boldItalic r:id="rId166"/>
    </p:embeddedFont>
    <p:embeddedFont>
      <p:font typeface="Source Sans Pro Black"/>
      <p:bold r:id="rId167"/>
      <p:boldItalic r:id="rId168"/>
    </p:embeddedFont>
    <p:embeddedFont>
      <p:font typeface="Source Sans Pro"/>
      <p:regular r:id="rId169"/>
      <p:bold r:id="rId170"/>
      <p:italic r:id="rId171"/>
      <p:boldItalic r:id="rId1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152AAEE-00EC-4217-8F66-0EFDB70E73B5}">
  <a:tblStyle styleId="{E152AAEE-00EC-4217-8F66-0EFDB70E73B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font" Target="fonts/SourceSansPro-boldItalic.fntdata"/><Relationship Id="rId65" Type="http://schemas.openxmlformats.org/officeDocument/2006/relationships/slide" Target="slides/slide59.xml"/><Relationship Id="rId171" Type="http://schemas.openxmlformats.org/officeDocument/2006/relationships/font" Target="fonts/SourceSansPro-italic.fntdata"/><Relationship Id="rId68" Type="http://schemas.openxmlformats.org/officeDocument/2006/relationships/slide" Target="slides/slide62.xml"/><Relationship Id="rId170" Type="http://schemas.openxmlformats.org/officeDocument/2006/relationships/font" Target="fonts/SourceSansPro-bold.fntdata"/><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font" Target="fonts/SourceSansProSemiBold-italic.fntdata"/><Relationship Id="rId69" Type="http://schemas.openxmlformats.org/officeDocument/2006/relationships/slide" Target="slides/slide63.xml"/><Relationship Id="rId164" Type="http://schemas.openxmlformats.org/officeDocument/2006/relationships/font" Target="fonts/SourceSansProSemiBold-bold.fntdata"/><Relationship Id="rId163" Type="http://schemas.openxmlformats.org/officeDocument/2006/relationships/font" Target="fonts/SourceSansProSemiBold-regular.fntdata"/><Relationship Id="rId162" Type="http://schemas.openxmlformats.org/officeDocument/2006/relationships/font" Target="fonts/SourceSansProLight-boldItalic.fntdata"/><Relationship Id="rId169" Type="http://schemas.openxmlformats.org/officeDocument/2006/relationships/font" Target="fonts/SourceSansPro-regular.fntdata"/><Relationship Id="rId168" Type="http://schemas.openxmlformats.org/officeDocument/2006/relationships/font" Target="fonts/SourceSansProBlack-boldItalic.fntdata"/><Relationship Id="rId167" Type="http://schemas.openxmlformats.org/officeDocument/2006/relationships/font" Target="fonts/SourceSansProBlack-bold.fntdata"/><Relationship Id="rId166" Type="http://schemas.openxmlformats.org/officeDocument/2006/relationships/font" Target="fonts/SourceSansProSemiBold-bold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font" Target="fonts/SourceSansProLight-italic.fntdata"/><Relationship Id="rId54" Type="http://schemas.openxmlformats.org/officeDocument/2006/relationships/slide" Target="slides/slide48.xml"/><Relationship Id="rId160" Type="http://schemas.openxmlformats.org/officeDocument/2006/relationships/font" Target="fonts/SourceSansProLight-bold.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SourceSansProLight-regular.fntdata"/><Relationship Id="rId59" Type="http://schemas.openxmlformats.org/officeDocument/2006/relationships/slide" Target="slides/slide53.xml"/><Relationship Id="rId154" Type="http://schemas.openxmlformats.org/officeDocument/2006/relationships/font" Target="fonts/Roboto-boldItalic.fntdata"/><Relationship Id="rId58" Type="http://schemas.openxmlformats.org/officeDocument/2006/relationships/slide" Target="slides/slide52.xml"/><Relationship Id="rId153" Type="http://schemas.openxmlformats.org/officeDocument/2006/relationships/font" Target="fonts/Roboto-italic.fntdata"/><Relationship Id="rId152" Type="http://schemas.openxmlformats.org/officeDocument/2006/relationships/font" Target="fonts/Roboto-bold.fntdata"/><Relationship Id="rId151" Type="http://schemas.openxmlformats.org/officeDocument/2006/relationships/font" Target="fonts/Roboto-regular.fntdata"/><Relationship Id="rId158" Type="http://schemas.openxmlformats.org/officeDocument/2006/relationships/font" Target="fonts/Economica-boldItalic.fntdata"/><Relationship Id="rId157" Type="http://schemas.openxmlformats.org/officeDocument/2006/relationships/font" Target="fonts/Economica-italic.fntdata"/><Relationship Id="rId156" Type="http://schemas.openxmlformats.org/officeDocument/2006/relationships/font" Target="fonts/Economica-bold.fntdata"/><Relationship Id="rId155" Type="http://schemas.openxmlformats.org/officeDocument/2006/relationships/font" Target="fonts/Economic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36b67371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6b67371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36b67371dd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6b67371dd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3831f560a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3831f560a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3831f560a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3831f560a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3831f560a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3831f560a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3831f560a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3831f560a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3831f560a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831f560a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3831f560a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831f560a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3831f560a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3831f560a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3831f560a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831f560a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3831f560a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3831f560a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3831f560a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3831f560a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3886d3bb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886d3bb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3831f560a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3831f560a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3831f560a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831f560a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3831f560a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3831f560a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3831f560a0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3831f560a0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g3831f560a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3831f560a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3831f560a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3831f560a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3831f560a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3831f560a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3831f560a0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3831f560a0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3831f560a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3831f560a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384ee0e5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384ee0e5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3886d3bbc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886d3bbc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3831f560a0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3831f560a0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g384ee0e56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384ee0e56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384ee0e56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84ee0e56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Google Shape;939;g384ee0e56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84ee0e56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El valor p es una medida de la fuerza de la evidencia en sus datos en contra de H</a:t>
            </a:r>
            <a:r>
              <a:rPr baseline="-25000" lang="en">
                <a:solidFill>
                  <a:schemeClr val="dk1"/>
                </a:solidFill>
              </a:rPr>
              <a:t>0</a:t>
            </a:r>
            <a:r>
              <a:rPr lang="en">
                <a:solidFill>
                  <a:schemeClr val="dk1"/>
                </a:solidFill>
              </a:rPr>
              <a:t>. Por lo general, mientras más pequeño sea el valor p, más fuerte será la evidencia de la muestra para rechazar H</a:t>
            </a:r>
            <a:r>
              <a:rPr baseline="-25000" lang="en">
                <a:solidFill>
                  <a:schemeClr val="dk1"/>
                </a:solidFill>
              </a:rPr>
              <a:t>0</a:t>
            </a:r>
            <a:r>
              <a:rPr lang="en">
                <a:solidFill>
                  <a:schemeClr val="dk1"/>
                </a:solidFill>
              </a:rPr>
              <a:t>. Más específicamente, el valor p es el menor valor de α que conduce al rechazo de H</a:t>
            </a:r>
            <a:r>
              <a:rPr baseline="-25000" lang="en">
                <a:solidFill>
                  <a:schemeClr val="dk1"/>
                </a:solidFill>
              </a:rPr>
              <a:t>0</a:t>
            </a:r>
            <a:r>
              <a:rPr lang="en">
                <a:solidFill>
                  <a:schemeClr val="dk1"/>
                </a:solidFill>
              </a:rPr>
              <a:t>. Para cualquier valor de α &gt; valor p, usted no puede rechazar H</a:t>
            </a:r>
            <a:r>
              <a:rPr baseline="-25000" lang="en">
                <a:solidFill>
                  <a:schemeClr val="dk1"/>
                </a:solidFill>
              </a:rPr>
              <a:t>0</a:t>
            </a:r>
            <a:r>
              <a:rPr lang="en">
                <a:solidFill>
                  <a:schemeClr val="dk1"/>
                </a:solidFill>
              </a:rPr>
              <a:t>, y para cualquier valor de α valor p, usted rechaza H</a:t>
            </a:r>
            <a:r>
              <a:rPr baseline="-25000" lang="en">
                <a:solidFill>
                  <a:schemeClr val="dk1"/>
                </a:solidFill>
              </a:rPr>
              <a:t>0</a:t>
            </a:r>
            <a:r>
              <a:rPr lang="en">
                <a:solidFill>
                  <a:schemeClr val="dk1"/>
                </a:solidFill>
              </a:rPr>
              <a:t>.</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384ee0e56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384ee0e56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g384ee0e56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384ee0e56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g384ee0e56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384ee0e56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g384ee0e56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84ee0e56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g384ee0e56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384ee0e56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384ee0e56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384ee0e56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36b76cb50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6b76cb50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g384ee0e56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384ee0e56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Google Shape;999;g384ee0e56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384ee0e56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Google Shape;1005;g36c478a4c2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6c478a4c2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g384ee0e56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84ee0e56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384ee0e56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84ee0e56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384ee0e56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84ee0e56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384ee0e56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384ee0e56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384ee0e562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84ee0e562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384ee0e562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384ee0e562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384ee0e562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384ee0e562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0d53e321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0d53e321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384ee0e562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384ee0e562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g384ee0e562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384ee0e562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Google Shape;1092;g384ee0e562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384ee0e562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38f2b84e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38f2b84e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g384ee0e562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384ee0e562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36b76cb50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6b76cb50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38f2b84e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8f2b84e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3886d3bbc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886d3bbc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3886d3bbc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886d3bbc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3886d3bbc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886d3bbc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3886d3bbc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886d3bbc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3886d3bbc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886d3bbc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36b2ef1f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6b2ef1f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5c4b07a6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5c4b07a6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7f1ee690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7f1ee690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36c478a4c2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6c478a4c2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38f2b84ea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8f2b84ea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5c4b07a6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5c4b07a6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7f1ee690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7f1ee690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36c478a4c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6c478a4c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36c478a4c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6c478a4c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36b67371d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6b67371d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36b67371dd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6b67371dd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36b67371d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6b67371d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367077f1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67077f1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36b2ef1f7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6b2ef1f7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36b2ef1f7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6b2ef1f7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36b2ef1f7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6b2ef1f7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3886d3bbc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886d3bbc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36b2ef1f7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6b2ef1f7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3886d3bbc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886d3bbc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3886d3bbc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886d3bbc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36b67371d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6b67371d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5c4b07a6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5c4b07a6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3886d3bbc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886d3bbc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3886d3bbc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886d3bbc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7f1ee690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7f1ee690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3886d3bbc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886d3bbc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384ee0e562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84ee0e562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384ee0e562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84ee0e562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384ee0e562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84ee0e562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384ee0e562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84ee0e562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384ee0e562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84ee0e562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36b76cb5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6b76cb5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384ee0e562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84ee0e562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384ee0e562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84ee0e562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38f2b84ea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8f2b84ea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38f2b84ea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8f2b84ea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7f1ee690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7f1ee690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555b9fd61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555b9fd61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555b9fd61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555b9fd61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555b9fd61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555b9fd61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55b9fd61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55b9fd61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555b9fd61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555b9fd61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36b67371dd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6b67371dd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555b9fd61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555b9fd61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36b2ef1f7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6b2ef1f7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36b2ef1f7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6b2ef1f7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36b2ef1f7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6b2ef1f7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36b2ef1f7a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6b2ef1f7a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36b2ef1f7a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6b2ef1f7a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555b9fd61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555b9fd61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36c478a4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6c478a4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555b9fd61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55b9fd61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555b9fd61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555b9fd61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6b67371d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6b67371d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555b9fd61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555b9fd61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555b9fd61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555b9fd61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36b2ef1f7a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6b2ef1f7a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36c478a4c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6c478a4c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57f1ee690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57f1ee690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36c478a4c2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6c478a4c2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36c478a4c2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6c478a4c2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36c478a4c2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6c478a4c2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36c478a4c2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6c478a4c2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36c478a4c2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6c478a4c2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36b67371dd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6b67371dd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36c478a4c2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6c478a4c2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36c478a4c2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6c478a4c2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57f1ee690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57f1ee690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36c478a4c2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6c478a4c2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36c478a4c2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6c478a4c2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36c478a4c2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36c478a4c2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36c478a4c2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6c478a4c2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36c478a4c2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6c478a4c2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g36c478a4c2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36c478a4c2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36c478a4c2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6c478a4c2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36b76cb50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6b76cb50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3831f560a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3831f560a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3831f560a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831f560a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367077f18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67077f18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3831f560a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831f560a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3831f560a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831f560a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3831f560a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831f560a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3831f560a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3831f560a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g3831f560a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3831f560a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3831f560a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3831f560a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3831f560a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831f560a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60" name="Shape 60"/>
        <p:cNvGrpSpPr/>
        <p:nvPr/>
      </p:nvGrpSpPr>
      <p:grpSpPr>
        <a:xfrm>
          <a:off x="0" y="0"/>
          <a:ext cx="0" cy="0"/>
          <a:chOff x="0" y="0"/>
          <a:chExt cx="0" cy="0"/>
        </a:xfrm>
      </p:grpSpPr>
      <p:sp>
        <p:nvSpPr>
          <p:cNvPr id="61" name="Google Shape;61;p14"/>
          <p:cNvSpPr txBox="1"/>
          <p:nvPr>
            <p:ph type="title"/>
          </p:nvPr>
        </p:nvSpPr>
        <p:spPr>
          <a:xfrm>
            <a:off x="326551" y="244939"/>
            <a:ext cx="8490300" cy="612300"/>
          </a:xfrm>
          <a:prstGeom prst="rect">
            <a:avLst/>
          </a:prstGeom>
          <a:noFill/>
          <a:ln>
            <a:noFill/>
          </a:ln>
        </p:spPr>
        <p:txBody>
          <a:bodyPr anchorCtr="0" anchor="b" bIns="76025" lIns="76025" spcFirstLastPara="1" rIns="76025" wrap="square" tIns="76025"/>
          <a:lstStyle>
            <a:lvl1pPr lvl="0" marR="0" rtl="0" algn="l">
              <a:spcBef>
                <a:spcPts val="0"/>
              </a:spcBef>
              <a:spcAft>
                <a:spcPts val="0"/>
              </a:spcAft>
              <a:buClr>
                <a:srgbClr val="FFFFFF"/>
              </a:buClr>
              <a:buSzPts val="3600"/>
              <a:buFont typeface="Source Sans Pro"/>
              <a:buNone/>
              <a:defRPr b="1" i="0" sz="3600" u="none" cap="none" strike="noStrike">
                <a:solidFill>
                  <a:srgbClr val="FFFFFF"/>
                </a:solidFill>
                <a:latin typeface="Source Sans Pro"/>
                <a:ea typeface="Source Sans Pro"/>
                <a:cs typeface="Source Sans Pro"/>
                <a:sym typeface="Source Sans Pro"/>
              </a:defRPr>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62" name="Google Shape;62;p14"/>
          <p:cNvSpPr txBox="1"/>
          <p:nvPr>
            <p:ph idx="1" type="body"/>
          </p:nvPr>
        </p:nvSpPr>
        <p:spPr>
          <a:xfrm>
            <a:off x="326551" y="1347165"/>
            <a:ext cx="40635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63" name="Google Shape;63;p14"/>
          <p:cNvSpPr txBox="1"/>
          <p:nvPr>
            <p:ph idx="2" type="body"/>
          </p:nvPr>
        </p:nvSpPr>
        <p:spPr>
          <a:xfrm>
            <a:off x="4593269" y="1347165"/>
            <a:ext cx="40635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64" name="Google Shape;64;p14"/>
          <p:cNvSpPr txBox="1"/>
          <p:nvPr>
            <p:ph idx="3" type="body"/>
          </p:nvPr>
        </p:nvSpPr>
        <p:spPr>
          <a:xfrm>
            <a:off x="326551" y="3010302"/>
            <a:ext cx="83271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65" name="Shape 65"/>
        <p:cNvGrpSpPr/>
        <p:nvPr/>
      </p:nvGrpSpPr>
      <p:grpSpPr>
        <a:xfrm>
          <a:off x="0" y="0"/>
          <a:ext cx="0" cy="0"/>
          <a:chOff x="0" y="0"/>
          <a:chExt cx="0" cy="0"/>
        </a:xfrm>
      </p:grpSpPr>
      <p:sp>
        <p:nvSpPr>
          <p:cNvPr id="66" name="Google Shape;66;p15"/>
          <p:cNvSpPr txBox="1"/>
          <p:nvPr>
            <p:ph type="title"/>
          </p:nvPr>
        </p:nvSpPr>
        <p:spPr>
          <a:xfrm>
            <a:off x="326551" y="244939"/>
            <a:ext cx="8490300" cy="612300"/>
          </a:xfrm>
          <a:prstGeom prst="rect">
            <a:avLst/>
          </a:prstGeom>
          <a:noFill/>
          <a:ln>
            <a:noFill/>
          </a:ln>
        </p:spPr>
        <p:txBody>
          <a:bodyPr anchorCtr="0" anchor="b" bIns="76025" lIns="76025" spcFirstLastPara="1" rIns="76025" wrap="square" tIns="76025"/>
          <a:lstStyle>
            <a:lvl1pPr lvl="0" marR="0" rtl="0" algn="l">
              <a:spcBef>
                <a:spcPts val="0"/>
              </a:spcBef>
              <a:spcAft>
                <a:spcPts val="0"/>
              </a:spcAft>
              <a:buSzPts val="3600"/>
              <a:buNone/>
              <a:defRPr i="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67" name="Google Shape;67;p15"/>
          <p:cNvSpPr txBox="1"/>
          <p:nvPr>
            <p:ph idx="1" type="subTitle"/>
          </p:nvPr>
        </p:nvSpPr>
        <p:spPr>
          <a:xfrm>
            <a:off x="326551" y="1347165"/>
            <a:ext cx="8327100" cy="3184200"/>
          </a:xfrm>
          <a:prstGeom prst="rect">
            <a:avLst/>
          </a:prstGeom>
          <a:noFill/>
          <a:ln>
            <a:noFill/>
          </a:ln>
        </p:spPr>
        <p:txBody>
          <a:bodyPr anchorCtr="0" anchor="t" bIns="76025" lIns="76025" spcFirstLastPara="1" rIns="76025" wrap="square" tIns="76025"/>
          <a:lstStyle>
            <a:lvl1pPr lvl="0" marR="0" rtl="0" algn="l">
              <a:spcBef>
                <a:spcPts val="0"/>
              </a:spcBef>
              <a:spcAft>
                <a:spcPts val="0"/>
              </a:spcAft>
              <a:buSzPts val="1200"/>
              <a:buNone/>
              <a:defRPr b="0" i="0" sz="150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68" name="Shape 68"/>
        <p:cNvGrpSpPr/>
        <p:nvPr/>
      </p:nvGrpSpPr>
      <p:grpSpPr>
        <a:xfrm>
          <a:off x="0" y="0"/>
          <a:ext cx="0" cy="0"/>
          <a:chOff x="0" y="0"/>
          <a:chExt cx="0" cy="0"/>
        </a:xfrm>
      </p:grpSpPr>
      <p:sp>
        <p:nvSpPr>
          <p:cNvPr id="69" name="Google Shape;69;p16"/>
          <p:cNvSpPr txBox="1"/>
          <p:nvPr>
            <p:ph type="title"/>
          </p:nvPr>
        </p:nvSpPr>
        <p:spPr>
          <a:xfrm>
            <a:off x="326551" y="244939"/>
            <a:ext cx="8490300" cy="612300"/>
          </a:xfrm>
          <a:prstGeom prst="rect">
            <a:avLst/>
          </a:prstGeom>
          <a:noFill/>
          <a:ln>
            <a:noFill/>
          </a:ln>
        </p:spPr>
        <p:txBody>
          <a:bodyPr anchorCtr="0" anchor="b" bIns="76025" lIns="76025" spcFirstLastPara="1" rIns="76025" wrap="square" tIns="76025"/>
          <a:lstStyle>
            <a:lvl1pPr lvl="0" marR="0" rtl="0" algn="l">
              <a:spcBef>
                <a:spcPts val="0"/>
              </a:spcBef>
              <a:spcAft>
                <a:spcPts val="0"/>
              </a:spcAft>
              <a:buSzPts val="3600"/>
              <a:buNone/>
              <a:defRPr i="0" u="none" cap="none" strike="noStrike"/>
            </a:lvl1pPr>
            <a:lvl2pPr lvl="1" marR="0" rtl="0" algn="l">
              <a:spcBef>
                <a:spcPts val="0"/>
              </a:spcBef>
              <a:spcAft>
                <a:spcPts val="0"/>
              </a:spcAft>
              <a:buSzPts val="3600"/>
              <a:buNone/>
              <a:defRPr b="1" i="0" sz="3600" u="none" cap="none" strike="noStrike"/>
            </a:lvl2pPr>
            <a:lvl3pPr lvl="2" marR="0" rtl="0" algn="l">
              <a:spcBef>
                <a:spcPts val="0"/>
              </a:spcBef>
              <a:spcAft>
                <a:spcPts val="0"/>
              </a:spcAft>
              <a:buSzPts val="3600"/>
              <a:buNone/>
              <a:defRPr b="1" i="0" sz="3600" u="none" cap="none" strike="noStrike"/>
            </a:lvl3pPr>
            <a:lvl4pPr lvl="3" marR="0" rtl="0" algn="l">
              <a:spcBef>
                <a:spcPts val="0"/>
              </a:spcBef>
              <a:spcAft>
                <a:spcPts val="0"/>
              </a:spcAft>
              <a:buSzPts val="3600"/>
              <a:buNone/>
              <a:defRPr b="1" i="0" sz="3600" u="none" cap="none" strike="noStrike"/>
            </a:lvl4pPr>
            <a:lvl5pPr lvl="4" marR="0" rtl="0" algn="l">
              <a:spcBef>
                <a:spcPts val="0"/>
              </a:spcBef>
              <a:spcAft>
                <a:spcPts val="0"/>
              </a:spcAft>
              <a:buSzPts val="3600"/>
              <a:buNone/>
              <a:defRPr b="1" i="0" sz="3600" u="none" cap="none" strike="noStrike"/>
            </a:lvl5pPr>
            <a:lvl6pPr lvl="5" marR="0" rtl="0" algn="l">
              <a:spcBef>
                <a:spcPts val="0"/>
              </a:spcBef>
              <a:spcAft>
                <a:spcPts val="0"/>
              </a:spcAft>
              <a:buSzPts val="3600"/>
              <a:buNone/>
              <a:defRPr b="1" i="0" sz="3600" u="none" cap="none" strike="noStrike"/>
            </a:lvl6pPr>
            <a:lvl7pPr lvl="6" marR="0" rtl="0" algn="l">
              <a:spcBef>
                <a:spcPts val="0"/>
              </a:spcBef>
              <a:spcAft>
                <a:spcPts val="0"/>
              </a:spcAft>
              <a:buSzPts val="3600"/>
              <a:buNone/>
              <a:defRPr b="1" i="0" sz="3600" u="none" cap="none" strike="noStrike"/>
            </a:lvl7pPr>
            <a:lvl8pPr lvl="7" marR="0" rtl="0" algn="l">
              <a:spcBef>
                <a:spcPts val="0"/>
              </a:spcBef>
              <a:spcAft>
                <a:spcPts val="0"/>
              </a:spcAft>
              <a:buSzPts val="3600"/>
              <a:buNone/>
              <a:defRPr b="1" i="0" sz="3600" u="none" cap="none" strike="noStrike"/>
            </a:lvl8pPr>
            <a:lvl9pPr lvl="8" marR="0" rtl="0" algn="l">
              <a:spcBef>
                <a:spcPts val="0"/>
              </a:spcBef>
              <a:spcAft>
                <a:spcPts val="0"/>
              </a:spcAft>
              <a:buSzPts val="3600"/>
              <a:buNone/>
              <a:defRPr b="1" i="0" sz="3600" u="none" cap="none" strike="noStrike"/>
            </a:lvl9pPr>
          </a:lstStyle>
          <a:p/>
        </p:txBody>
      </p:sp>
      <p:sp>
        <p:nvSpPr>
          <p:cNvPr id="70" name="Google Shape;70;p16"/>
          <p:cNvSpPr txBox="1"/>
          <p:nvPr>
            <p:ph idx="1" type="body"/>
          </p:nvPr>
        </p:nvSpPr>
        <p:spPr>
          <a:xfrm>
            <a:off x="326551" y="1347165"/>
            <a:ext cx="8327100" cy="31842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800"/>
              <a:buNone/>
              <a:defRPr b="0" i="0" sz="1800" u="none" cap="none" strike="noStrike"/>
            </a:lvl1pPr>
            <a:lvl2pPr indent="-228600" lvl="1" marL="914400" marR="0" rtl="0" algn="l">
              <a:spcBef>
                <a:spcPts val="0"/>
              </a:spcBef>
              <a:spcAft>
                <a:spcPts val="0"/>
              </a:spcAft>
              <a:buSzPts val="1800"/>
              <a:buNone/>
              <a:defRPr b="0" i="0" sz="1800" u="none" cap="none" strike="noStrike"/>
            </a:lvl2pPr>
            <a:lvl3pPr indent="-228600" lvl="2" marL="1371600" marR="0" rtl="0" algn="l">
              <a:spcBef>
                <a:spcPts val="0"/>
              </a:spcBef>
              <a:spcAft>
                <a:spcPts val="0"/>
              </a:spcAft>
              <a:buSzPts val="1800"/>
              <a:buNone/>
              <a:defRPr b="0" i="0" sz="1800" u="none" cap="none" strike="noStrike"/>
            </a:lvl3pPr>
            <a:lvl4pPr indent="-228600" lvl="3" marL="1828800" marR="0" rtl="0" algn="l">
              <a:spcBef>
                <a:spcPts val="0"/>
              </a:spcBef>
              <a:spcAft>
                <a:spcPts val="0"/>
              </a:spcAft>
              <a:buSzPts val="1800"/>
              <a:buNone/>
              <a:defRPr b="0" i="0" sz="1800" u="none" cap="none" strike="noStrike"/>
            </a:lvl4pPr>
            <a:lvl5pPr indent="-228600" lvl="4" marL="2286000" marR="0" rtl="0" algn="l">
              <a:spcBef>
                <a:spcPts val="0"/>
              </a:spcBef>
              <a:spcAft>
                <a:spcPts val="0"/>
              </a:spcAft>
              <a:buSzPts val="1800"/>
              <a:buNone/>
              <a:defRPr b="0" i="0" sz="1800" u="none" cap="none" strike="noStrike"/>
            </a:lvl5pPr>
            <a:lvl6pPr indent="-228600" lvl="5" marL="2743200" marR="0" rtl="0" algn="l">
              <a:spcBef>
                <a:spcPts val="0"/>
              </a:spcBef>
              <a:spcAft>
                <a:spcPts val="0"/>
              </a:spcAft>
              <a:buSzPts val="1800"/>
              <a:buNone/>
              <a:defRPr b="0" i="0" sz="1800" u="none" cap="none" strike="noStrike"/>
            </a:lvl6pPr>
            <a:lvl7pPr indent="-228600" lvl="6" marL="3200400" marR="0" rtl="0" algn="l">
              <a:spcBef>
                <a:spcPts val="0"/>
              </a:spcBef>
              <a:spcAft>
                <a:spcPts val="0"/>
              </a:spcAft>
              <a:buSzPts val="1800"/>
              <a:buNone/>
              <a:defRPr b="0" i="0" sz="1800" u="none" cap="none" strike="noStrike"/>
            </a:lvl7pPr>
            <a:lvl8pPr indent="-228600" lvl="7" marL="3657600" marR="0" rtl="0" algn="l">
              <a:spcBef>
                <a:spcPts val="0"/>
              </a:spcBef>
              <a:spcAft>
                <a:spcPts val="0"/>
              </a:spcAft>
              <a:buSzPts val="1800"/>
              <a:buNone/>
              <a:defRPr b="0" i="0" sz="1800" u="none" cap="none" strike="noStrike"/>
            </a:lvl8pPr>
            <a:lvl9pPr indent="-228600" lvl="8" marL="4114800" marR="0" rtl="0" algn="l">
              <a:spcBef>
                <a:spcPts val="0"/>
              </a:spcBef>
              <a:spcAft>
                <a:spcPts val="0"/>
              </a:spcAft>
              <a:buSzPts val="1800"/>
              <a:buNone/>
              <a:defRPr b="0" i="0" sz="1800" u="none" cap="none" strike="noStrike"/>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71" name="Shape 71"/>
        <p:cNvGrpSpPr/>
        <p:nvPr/>
      </p:nvGrpSpPr>
      <p:grpSpPr>
        <a:xfrm>
          <a:off x="0" y="0"/>
          <a:ext cx="0" cy="0"/>
          <a:chOff x="0" y="0"/>
          <a:chExt cx="0" cy="0"/>
        </a:xfrm>
      </p:grpSpPr>
      <p:sp>
        <p:nvSpPr>
          <p:cNvPr id="72" name="Google Shape;72;p17"/>
          <p:cNvSpPr txBox="1"/>
          <p:nvPr>
            <p:ph type="title"/>
          </p:nvPr>
        </p:nvSpPr>
        <p:spPr>
          <a:xfrm>
            <a:off x="326551" y="244939"/>
            <a:ext cx="8490300" cy="612300"/>
          </a:xfrm>
          <a:prstGeom prst="rect">
            <a:avLst/>
          </a:prstGeom>
          <a:noFill/>
          <a:ln>
            <a:noFill/>
          </a:ln>
        </p:spPr>
        <p:txBody>
          <a:bodyPr anchorCtr="0" anchor="b" bIns="76025" lIns="76025" spcFirstLastPara="1" rIns="76025" wrap="square" tIns="76025"/>
          <a:lstStyle>
            <a:lvl1pPr lvl="0" marR="0" rtl="0" algn="l">
              <a:spcBef>
                <a:spcPts val="0"/>
              </a:spcBef>
              <a:spcAft>
                <a:spcPts val="0"/>
              </a:spcAft>
              <a:buSzPts val="3600"/>
              <a:buNone/>
              <a:defRPr b="0" i="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73" name="Google Shape;73;p17"/>
          <p:cNvSpPr txBox="1"/>
          <p:nvPr>
            <p:ph idx="1" type="body"/>
          </p:nvPr>
        </p:nvSpPr>
        <p:spPr>
          <a:xfrm>
            <a:off x="326551" y="1347165"/>
            <a:ext cx="4063500" cy="31842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74" name="Google Shape;74;p17"/>
          <p:cNvSpPr txBox="1"/>
          <p:nvPr>
            <p:ph idx="2" type="body"/>
          </p:nvPr>
        </p:nvSpPr>
        <p:spPr>
          <a:xfrm>
            <a:off x="4593269" y="1347165"/>
            <a:ext cx="4063500" cy="31842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26551" y="244939"/>
            <a:ext cx="8490300" cy="612300"/>
          </a:xfrm>
          <a:prstGeom prst="rect">
            <a:avLst/>
          </a:prstGeom>
          <a:noFill/>
          <a:ln>
            <a:noFill/>
          </a:ln>
        </p:spPr>
        <p:txBody>
          <a:bodyPr anchorCtr="0" anchor="b" bIns="76025" lIns="76025" spcFirstLastPara="1" rIns="76025" wrap="square" tIns="76025"/>
          <a:lstStyle>
            <a:lvl1pPr lvl="0" marR="0" rtl="0" algn="l">
              <a:spcBef>
                <a:spcPts val="0"/>
              </a:spcBef>
              <a:spcAft>
                <a:spcPts val="0"/>
              </a:spcAft>
              <a:buSzPts val="3600"/>
              <a:buNone/>
              <a:defRPr i="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77" name="Shape 77"/>
        <p:cNvGrpSpPr/>
        <p:nvPr/>
      </p:nvGrpSpPr>
      <p:grpSpPr>
        <a:xfrm>
          <a:off x="0" y="0"/>
          <a:ext cx="0" cy="0"/>
          <a:chOff x="0" y="0"/>
          <a:chExt cx="0" cy="0"/>
        </a:xfrm>
      </p:grpSpPr>
      <p:sp>
        <p:nvSpPr>
          <p:cNvPr id="78" name="Google Shape;78;p19"/>
          <p:cNvSpPr txBox="1"/>
          <p:nvPr>
            <p:ph idx="1" type="subTitle"/>
          </p:nvPr>
        </p:nvSpPr>
        <p:spPr>
          <a:xfrm>
            <a:off x="326551" y="244939"/>
            <a:ext cx="8490300" cy="2839200"/>
          </a:xfrm>
          <a:prstGeom prst="rect">
            <a:avLst/>
          </a:prstGeom>
          <a:noFill/>
          <a:ln>
            <a:noFill/>
          </a:ln>
        </p:spPr>
        <p:txBody>
          <a:bodyPr anchorCtr="0" anchor="t" bIns="76025" lIns="76025" spcFirstLastPara="1" rIns="76025" wrap="square" tIns="76025"/>
          <a:lstStyle>
            <a:lvl1pPr lvl="0" marR="0" rtl="0" algn="l">
              <a:spcBef>
                <a:spcPts val="0"/>
              </a:spcBef>
              <a:spcAft>
                <a:spcPts val="0"/>
              </a:spcAft>
              <a:buSzPts val="1200"/>
              <a:buNone/>
              <a:defRPr b="0" i="0" sz="150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79" name="Shape 79"/>
        <p:cNvGrpSpPr/>
        <p:nvPr/>
      </p:nvGrpSpPr>
      <p:grpSpPr>
        <a:xfrm>
          <a:off x="0" y="0"/>
          <a:ext cx="0" cy="0"/>
          <a:chOff x="0" y="0"/>
          <a:chExt cx="0" cy="0"/>
        </a:xfrm>
      </p:grpSpPr>
      <p:sp>
        <p:nvSpPr>
          <p:cNvPr id="80" name="Google Shape;80;p20"/>
          <p:cNvSpPr txBox="1"/>
          <p:nvPr>
            <p:ph type="title"/>
          </p:nvPr>
        </p:nvSpPr>
        <p:spPr>
          <a:xfrm>
            <a:off x="326551" y="244939"/>
            <a:ext cx="8490300" cy="612300"/>
          </a:xfrm>
          <a:prstGeom prst="rect">
            <a:avLst/>
          </a:prstGeom>
          <a:noFill/>
          <a:ln>
            <a:noFill/>
          </a:ln>
        </p:spPr>
        <p:txBody>
          <a:bodyPr anchorCtr="0" anchor="b" bIns="76025" lIns="76025" spcFirstLastPara="1" rIns="76025" wrap="square" tIns="76025"/>
          <a:lstStyle>
            <a:lvl1pPr lvl="0" marR="0" rtl="0" algn="l">
              <a:spcBef>
                <a:spcPts val="0"/>
              </a:spcBef>
              <a:spcAft>
                <a:spcPts val="0"/>
              </a:spcAft>
              <a:buSzPts val="3600"/>
              <a:buNone/>
              <a:defRPr b="0" i="0" sz="150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81" name="Google Shape;81;p20"/>
          <p:cNvSpPr txBox="1"/>
          <p:nvPr>
            <p:ph idx="1" type="body"/>
          </p:nvPr>
        </p:nvSpPr>
        <p:spPr>
          <a:xfrm>
            <a:off x="326551" y="1347165"/>
            <a:ext cx="40635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82" name="Google Shape;82;p20"/>
          <p:cNvSpPr txBox="1"/>
          <p:nvPr>
            <p:ph idx="2" type="body"/>
          </p:nvPr>
        </p:nvSpPr>
        <p:spPr>
          <a:xfrm>
            <a:off x="326551" y="3010302"/>
            <a:ext cx="40635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83" name="Google Shape;83;p20"/>
          <p:cNvSpPr txBox="1"/>
          <p:nvPr>
            <p:ph idx="3" type="body"/>
          </p:nvPr>
        </p:nvSpPr>
        <p:spPr>
          <a:xfrm>
            <a:off x="4593269" y="1347165"/>
            <a:ext cx="4063500" cy="31842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84" name="Shape 84"/>
        <p:cNvGrpSpPr/>
        <p:nvPr/>
      </p:nvGrpSpPr>
      <p:grpSpPr>
        <a:xfrm>
          <a:off x="0" y="0"/>
          <a:ext cx="0" cy="0"/>
          <a:chOff x="0" y="0"/>
          <a:chExt cx="0" cy="0"/>
        </a:xfrm>
      </p:grpSpPr>
      <p:sp>
        <p:nvSpPr>
          <p:cNvPr id="85" name="Google Shape;85;p21"/>
          <p:cNvSpPr txBox="1"/>
          <p:nvPr>
            <p:ph type="title"/>
          </p:nvPr>
        </p:nvSpPr>
        <p:spPr>
          <a:xfrm>
            <a:off x="326551" y="244939"/>
            <a:ext cx="8490300" cy="612300"/>
          </a:xfrm>
          <a:prstGeom prst="rect">
            <a:avLst/>
          </a:prstGeom>
          <a:noFill/>
          <a:ln>
            <a:noFill/>
          </a:ln>
        </p:spPr>
        <p:txBody>
          <a:bodyPr anchorCtr="0" anchor="b" bIns="76025" lIns="76025" spcFirstLastPara="1" rIns="76025" wrap="square" tIns="76025"/>
          <a:lstStyle>
            <a:lvl1pPr lvl="0" marR="0" rtl="0" algn="l">
              <a:spcBef>
                <a:spcPts val="0"/>
              </a:spcBef>
              <a:spcAft>
                <a:spcPts val="0"/>
              </a:spcAft>
              <a:buSzPts val="3600"/>
              <a:buNone/>
              <a:defRPr i="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86" name="Google Shape;86;p21"/>
          <p:cNvSpPr txBox="1"/>
          <p:nvPr>
            <p:ph idx="1" type="body"/>
          </p:nvPr>
        </p:nvSpPr>
        <p:spPr>
          <a:xfrm>
            <a:off x="326551" y="1347165"/>
            <a:ext cx="4063500" cy="31842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800"/>
              <a:buNone/>
              <a:defRPr b="0" i="0" sz="18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87" name="Google Shape;87;p21"/>
          <p:cNvSpPr txBox="1"/>
          <p:nvPr>
            <p:ph idx="2" type="body"/>
          </p:nvPr>
        </p:nvSpPr>
        <p:spPr>
          <a:xfrm>
            <a:off x="4593269" y="1347165"/>
            <a:ext cx="40635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88" name="Google Shape;88;p21"/>
          <p:cNvSpPr txBox="1"/>
          <p:nvPr>
            <p:ph idx="3" type="body"/>
          </p:nvPr>
        </p:nvSpPr>
        <p:spPr>
          <a:xfrm>
            <a:off x="4593269" y="3010302"/>
            <a:ext cx="40635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89" name="Shape 89"/>
        <p:cNvGrpSpPr/>
        <p:nvPr/>
      </p:nvGrpSpPr>
      <p:grpSpPr>
        <a:xfrm>
          <a:off x="0" y="0"/>
          <a:ext cx="0" cy="0"/>
          <a:chOff x="0" y="0"/>
          <a:chExt cx="0" cy="0"/>
        </a:xfrm>
      </p:grpSpPr>
      <p:sp>
        <p:nvSpPr>
          <p:cNvPr id="90" name="Google Shape;90;p22"/>
          <p:cNvSpPr txBox="1"/>
          <p:nvPr>
            <p:ph type="title"/>
          </p:nvPr>
        </p:nvSpPr>
        <p:spPr>
          <a:xfrm>
            <a:off x="326551" y="244939"/>
            <a:ext cx="8490300" cy="612300"/>
          </a:xfrm>
          <a:prstGeom prst="rect">
            <a:avLst/>
          </a:prstGeom>
          <a:noFill/>
          <a:ln>
            <a:noFill/>
          </a:ln>
        </p:spPr>
        <p:txBody>
          <a:bodyPr anchorCtr="0" anchor="b" bIns="76025" lIns="76025" spcFirstLastPara="1" rIns="76025" wrap="square" tIns="76025"/>
          <a:lstStyle>
            <a:lvl1pPr lvl="0" marR="0" rtl="0" algn="l">
              <a:spcBef>
                <a:spcPts val="0"/>
              </a:spcBef>
              <a:spcAft>
                <a:spcPts val="0"/>
              </a:spcAft>
              <a:buClr>
                <a:srgbClr val="FFFFFF"/>
              </a:buClr>
              <a:buSzPts val="3600"/>
              <a:buFont typeface="Source Sans Pro"/>
              <a:buNone/>
              <a:defRPr b="1" i="0" sz="3600" u="none" cap="none" strike="noStrike">
                <a:solidFill>
                  <a:srgbClr val="FFFFFF"/>
                </a:solidFill>
                <a:latin typeface="Source Sans Pro"/>
                <a:ea typeface="Source Sans Pro"/>
                <a:cs typeface="Source Sans Pro"/>
                <a:sym typeface="Source Sans Pro"/>
              </a:defRPr>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91" name="Google Shape;91;p22"/>
          <p:cNvSpPr txBox="1"/>
          <p:nvPr>
            <p:ph idx="1" type="body"/>
          </p:nvPr>
        </p:nvSpPr>
        <p:spPr>
          <a:xfrm>
            <a:off x="326551" y="1347165"/>
            <a:ext cx="83271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92" name="Google Shape;92;p22"/>
          <p:cNvSpPr txBox="1"/>
          <p:nvPr>
            <p:ph idx="2" type="body"/>
          </p:nvPr>
        </p:nvSpPr>
        <p:spPr>
          <a:xfrm>
            <a:off x="326551" y="3010302"/>
            <a:ext cx="83271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93" name="Shape 93"/>
        <p:cNvGrpSpPr/>
        <p:nvPr/>
      </p:nvGrpSpPr>
      <p:grpSpPr>
        <a:xfrm>
          <a:off x="0" y="0"/>
          <a:ext cx="0" cy="0"/>
          <a:chOff x="0" y="0"/>
          <a:chExt cx="0" cy="0"/>
        </a:xfrm>
      </p:grpSpPr>
      <p:sp>
        <p:nvSpPr>
          <p:cNvPr id="94" name="Google Shape;94;p23"/>
          <p:cNvSpPr txBox="1"/>
          <p:nvPr>
            <p:ph type="title"/>
          </p:nvPr>
        </p:nvSpPr>
        <p:spPr>
          <a:xfrm>
            <a:off x="326551" y="244939"/>
            <a:ext cx="8490300" cy="612300"/>
          </a:xfrm>
          <a:prstGeom prst="rect">
            <a:avLst/>
          </a:prstGeom>
          <a:noFill/>
          <a:ln>
            <a:noFill/>
          </a:ln>
        </p:spPr>
        <p:txBody>
          <a:bodyPr anchorCtr="0" anchor="b" bIns="76025" lIns="76025" spcFirstLastPara="1" rIns="76025" wrap="square" tIns="76025"/>
          <a:lstStyle>
            <a:lvl1pPr lvl="0" marR="0" rtl="0" algn="l">
              <a:spcBef>
                <a:spcPts val="0"/>
              </a:spcBef>
              <a:spcAft>
                <a:spcPts val="0"/>
              </a:spcAft>
              <a:buSzPts val="3600"/>
              <a:buNone/>
              <a:defRPr b="0" i="0" sz="150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95" name="Google Shape;95;p23"/>
          <p:cNvSpPr txBox="1"/>
          <p:nvPr>
            <p:ph idx="1" type="body"/>
          </p:nvPr>
        </p:nvSpPr>
        <p:spPr>
          <a:xfrm>
            <a:off x="326551" y="1347165"/>
            <a:ext cx="40635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96" name="Google Shape;96;p23"/>
          <p:cNvSpPr txBox="1"/>
          <p:nvPr>
            <p:ph idx="2" type="body"/>
          </p:nvPr>
        </p:nvSpPr>
        <p:spPr>
          <a:xfrm>
            <a:off x="4593269" y="1347165"/>
            <a:ext cx="40635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97" name="Google Shape;97;p23"/>
          <p:cNvSpPr txBox="1"/>
          <p:nvPr>
            <p:ph idx="3" type="body"/>
          </p:nvPr>
        </p:nvSpPr>
        <p:spPr>
          <a:xfrm>
            <a:off x="4593269" y="3010302"/>
            <a:ext cx="40635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98" name="Google Shape;98;p23"/>
          <p:cNvSpPr txBox="1"/>
          <p:nvPr>
            <p:ph idx="4" type="body"/>
          </p:nvPr>
        </p:nvSpPr>
        <p:spPr>
          <a:xfrm>
            <a:off x="326551" y="3010302"/>
            <a:ext cx="40635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9" name="Shape 99"/>
        <p:cNvGrpSpPr/>
        <p:nvPr/>
      </p:nvGrpSpPr>
      <p:grpSpPr>
        <a:xfrm>
          <a:off x="0" y="0"/>
          <a:ext cx="0" cy="0"/>
          <a:chOff x="0" y="0"/>
          <a:chExt cx="0" cy="0"/>
        </a:xfrm>
      </p:grpSpPr>
      <p:sp>
        <p:nvSpPr>
          <p:cNvPr id="100" name="Google Shape;100;p24"/>
          <p:cNvSpPr txBox="1"/>
          <p:nvPr>
            <p:ph type="ctrTitle"/>
          </p:nvPr>
        </p:nvSpPr>
        <p:spPr>
          <a:xfrm>
            <a:off x="311708" y="744575"/>
            <a:ext cx="8520600" cy="2052600"/>
          </a:xfrm>
          <a:prstGeom prst="rect">
            <a:avLst/>
          </a:prstGeom>
        </p:spPr>
        <p:txBody>
          <a:bodyPr anchorCtr="0" anchor="b" bIns="76025" lIns="76025" spcFirstLastPara="1" rIns="76025" wrap="square" tIns="760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4"/>
          <p:cNvSpPr txBox="1"/>
          <p:nvPr>
            <p:ph idx="1" type="subTitle"/>
          </p:nvPr>
        </p:nvSpPr>
        <p:spPr>
          <a:xfrm>
            <a:off x="311700" y="2834125"/>
            <a:ext cx="8520600" cy="792600"/>
          </a:xfrm>
          <a:prstGeom prst="rect">
            <a:avLst/>
          </a:prstGeom>
        </p:spPr>
        <p:txBody>
          <a:bodyPr anchorCtr="0" anchor="t" bIns="76025" lIns="76025" spcFirstLastPara="1" rIns="76025" wrap="square" tIns="760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sp>
        <p:nvSpPr>
          <p:cNvPr id="51" name="Google Shape;51;p13"/>
          <p:cNvSpPr/>
          <p:nvPr/>
        </p:nvSpPr>
        <p:spPr>
          <a:xfrm>
            <a:off x="0" y="122470"/>
            <a:ext cx="8817000" cy="857400"/>
          </a:xfrm>
          <a:prstGeom prst="rect">
            <a:avLst/>
          </a:prstGeom>
          <a:solidFill>
            <a:srgbClr val="E74C3C"/>
          </a:solidFill>
          <a:ln>
            <a:noFill/>
          </a:ln>
        </p:spPr>
        <p:txBody>
          <a:bodyPr anchorCtr="0" anchor="ctr" bIns="76025" lIns="76025" spcFirstLastPara="1" rIns="76025" wrap="square" tIns="76025">
            <a:noAutofit/>
          </a:bodyPr>
          <a:lstStyle/>
          <a:p>
            <a:pPr indent="0" lvl="0" marL="0" rtl="0" algn="l">
              <a:spcBef>
                <a:spcPts val="0"/>
              </a:spcBef>
              <a:spcAft>
                <a:spcPts val="0"/>
              </a:spcAft>
              <a:buNone/>
            </a:pPr>
            <a:r>
              <a:t/>
            </a:r>
            <a:endParaRPr/>
          </a:p>
        </p:txBody>
      </p:sp>
      <p:sp>
        <p:nvSpPr>
          <p:cNvPr id="52" name="Google Shape;52;p13"/>
          <p:cNvSpPr/>
          <p:nvPr/>
        </p:nvSpPr>
        <p:spPr>
          <a:xfrm>
            <a:off x="6857575" y="4653843"/>
            <a:ext cx="2286000" cy="367500"/>
          </a:xfrm>
          <a:prstGeom prst="rect">
            <a:avLst/>
          </a:prstGeom>
          <a:solidFill>
            <a:srgbClr val="E74C3C"/>
          </a:solidFill>
          <a:ln>
            <a:noFill/>
          </a:ln>
        </p:spPr>
        <p:txBody>
          <a:bodyPr anchorCtr="0" anchor="ctr" bIns="76025" lIns="76025" spcFirstLastPara="1" rIns="76025" wrap="square" tIns="76025">
            <a:noAutofit/>
          </a:bodyPr>
          <a:lstStyle/>
          <a:p>
            <a:pPr indent="0" lvl="0" marL="0" rtl="0" algn="l">
              <a:spcBef>
                <a:spcPts val="0"/>
              </a:spcBef>
              <a:spcAft>
                <a:spcPts val="0"/>
              </a:spcAft>
              <a:buNone/>
            </a:pPr>
            <a:r>
              <a:t/>
            </a:r>
            <a:endParaRPr/>
          </a:p>
        </p:txBody>
      </p:sp>
      <p:sp>
        <p:nvSpPr>
          <p:cNvPr id="53" name="Google Shape;53;p13"/>
          <p:cNvSpPr/>
          <p:nvPr/>
        </p:nvSpPr>
        <p:spPr>
          <a:xfrm>
            <a:off x="816378" y="4653843"/>
            <a:ext cx="5877900" cy="367500"/>
          </a:xfrm>
          <a:prstGeom prst="rect">
            <a:avLst/>
          </a:prstGeom>
          <a:solidFill>
            <a:srgbClr val="BDC3C7"/>
          </a:solidFill>
          <a:ln>
            <a:noFill/>
          </a:ln>
        </p:spPr>
        <p:txBody>
          <a:bodyPr anchorCtr="0" anchor="ctr" bIns="76025" lIns="76025" spcFirstLastPara="1" rIns="76025" wrap="square" tIns="76025">
            <a:noAutofit/>
          </a:bodyPr>
          <a:lstStyle/>
          <a:p>
            <a:pPr indent="0" lvl="0" marL="0" rtl="0" algn="l">
              <a:spcBef>
                <a:spcPts val="0"/>
              </a:spcBef>
              <a:spcAft>
                <a:spcPts val="0"/>
              </a:spcAft>
              <a:buNone/>
            </a:pPr>
            <a:r>
              <a:t/>
            </a:r>
            <a:endParaRPr/>
          </a:p>
        </p:txBody>
      </p:sp>
      <p:sp>
        <p:nvSpPr>
          <p:cNvPr id="54" name="Google Shape;54;p13"/>
          <p:cNvSpPr/>
          <p:nvPr/>
        </p:nvSpPr>
        <p:spPr>
          <a:xfrm>
            <a:off x="163276" y="4653843"/>
            <a:ext cx="489900" cy="367500"/>
          </a:xfrm>
          <a:prstGeom prst="rect">
            <a:avLst/>
          </a:prstGeom>
          <a:solidFill>
            <a:srgbClr val="F44336"/>
          </a:solidFill>
          <a:ln>
            <a:noFill/>
          </a:ln>
        </p:spPr>
        <p:txBody>
          <a:bodyPr anchorCtr="0" anchor="ctr" bIns="76025" lIns="76025" spcFirstLastPara="1" rIns="76025" wrap="square" tIns="76025">
            <a:noAutofit/>
          </a:bodyPr>
          <a:lstStyle/>
          <a:p>
            <a:pPr indent="0" lvl="0" marL="0" rtl="0" algn="l">
              <a:spcBef>
                <a:spcPts val="0"/>
              </a:spcBef>
              <a:spcAft>
                <a:spcPts val="0"/>
              </a:spcAft>
              <a:buNone/>
            </a:pPr>
            <a:r>
              <a:t/>
            </a:r>
            <a:endParaRPr/>
          </a:p>
        </p:txBody>
      </p:sp>
      <p:sp>
        <p:nvSpPr>
          <p:cNvPr id="55" name="Google Shape;55;p13"/>
          <p:cNvSpPr txBox="1"/>
          <p:nvPr>
            <p:ph type="title"/>
          </p:nvPr>
        </p:nvSpPr>
        <p:spPr>
          <a:xfrm>
            <a:off x="326551" y="244939"/>
            <a:ext cx="8490300" cy="612300"/>
          </a:xfrm>
          <a:prstGeom prst="rect">
            <a:avLst/>
          </a:prstGeom>
          <a:noFill/>
          <a:ln>
            <a:noFill/>
          </a:ln>
        </p:spPr>
        <p:txBody>
          <a:bodyPr anchorCtr="0" anchor="b" bIns="76025" lIns="76025" spcFirstLastPara="1" rIns="76025" wrap="square" tIns="76025"/>
          <a:lstStyle>
            <a:lvl1pPr lvl="0" marR="0" rtl="0" algn="l">
              <a:spcBef>
                <a:spcPts val="0"/>
              </a:spcBef>
              <a:spcAft>
                <a:spcPts val="0"/>
              </a:spcAft>
              <a:buClr>
                <a:srgbClr val="FFFFFF"/>
              </a:buClr>
              <a:buSzPts val="3600"/>
              <a:buFont typeface="Source Sans Pro"/>
              <a:buNone/>
              <a:defRPr b="1" sz="3600" u="none" cap="none" strike="noStrike">
                <a:solidFill>
                  <a:srgbClr val="FFFFFF"/>
                </a:solidFill>
                <a:latin typeface="Source Sans Pro"/>
                <a:ea typeface="Source Sans Pro"/>
                <a:cs typeface="Source Sans Pro"/>
                <a:sym typeface="Source Sans Pro"/>
              </a:defRPr>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56" name="Google Shape;56;p13"/>
          <p:cNvSpPr txBox="1"/>
          <p:nvPr>
            <p:ph idx="1" type="body"/>
          </p:nvPr>
        </p:nvSpPr>
        <p:spPr>
          <a:xfrm>
            <a:off x="326551" y="1347165"/>
            <a:ext cx="8327100" cy="31842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57" name="Google Shape;57;p13"/>
          <p:cNvSpPr txBox="1"/>
          <p:nvPr>
            <p:ph idx="10" type="dt"/>
          </p:nvPr>
        </p:nvSpPr>
        <p:spPr>
          <a:xfrm>
            <a:off x="6857575" y="4653843"/>
            <a:ext cx="2122500" cy="367500"/>
          </a:xfrm>
          <a:prstGeom prst="rect">
            <a:avLst/>
          </a:prstGeom>
          <a:noFill/>
          <a:ln>
            <a:noFill/>
          </a:ln>
        </p:spPr>
        <p:txBody>
          <a:bodyPr anchorCtr="0" anchor="ctr" bIns="76025" lIns="76025" spcFirstLastPara="1" rIns="76025" wrap="square" tIns="76025"/>
          <a:lstStyle>
            <a:lvl1pPr lvl="0" marR="0" rtl="0" algn="l">
              <a:spcBef>
                <a:spcPts val="0"/>
              </a:spcBef>
              <a:spcAft>
                <a:spcPts val="0"/>
              </a:spcAft>
              <a:buSzPts val="1200"/>
              <a:buNone/>
              <a:defRPr b="0" i="0" sz="150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58" name="Google Shape;58;p13"/>
          <p:cNvSpPr txBox="1"/>
          <p:nvPr>
            <p:ph idx="11" type="ftr"/>
          </p:nvPr>
        </p:nvSpPr>
        <p:spPr>
          <a:xfrm>
            <a:off x="979654" y="4653843"/>
            <a:ext cx="2939100" cy="367500"/>
          </a:xfrm>
          <a:prstGeom prst="rect">
            <a:avLst/>
          </a:prstGeom>
          <a:noFill/>
          <a:ln>
            <a:noFill/>
          </a:ln>
        </p:spPr>
        <p:txBody>
          <a:bodyPr anchorCtr="0" anchor="ctr" bIns="76025" lIns="76025" spcFirstLastPara="1" rIns="76025" wrap="square" tIns="76025"/>
          <a:lstStyle>
            <a:lvl1pPr lvl="0" marR="0" rtl="0" algn="l">
              <a:spcBef>
                <a:spcPts val="0"/>
              </a:spcBef>
              <a:spcAft>
                <a:spcPts val="0"/>
              </a:spcAft>
              <a:buSzPts val="1200"/>
              <a:buNone/>
              <a:defRPr b="0" i="0" sz="150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59" name="Google Shape;59;p13"/>
          <p:cNvSpPr txBox="1"/>
          <p:nvPr>
            <p:ph idx="12" type="sldNum"/>
          </p:nvPr>
        </p:nvSpPr>
        <p:spPr>
          <a:xfrm>
            <a:off x="163276" y="4653843"/>
            <a:ext cx="489900" cy="367500"/>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1" i="0" sz="1500" u="none" cap="none" strike="noStrike">
                <a:solidFill>
                  <a:srgbClr val="FFFFFF"/>
                </a:solidFill>
                <a:latin typeface="Source Sans Pro Black"/>
                <a:ea typeface="Source Sans Pro Black"/>
                <a:cs typeface="Source Sans Pro Black"/>
                <a:sym typeface="Source Sans Pro Black"/>
              </a:defRPr>
            </a:lvl1pPr>
            <a:lvl2pPr indent="0" lvl="1" marL="0" marR="0" rtl="0" algn="ctr">
              <a:spcBef>
                <a:spcPts val="0"/>
              </a:spcBef>
              <a:buNone/>
              <a:defRPr b="1" i="0" sz="1500" u="none" cap="none" strike="noStrike">
                <a:solidFill>
                  <a:srgbClr val="FFFFFF"/>
                </a:solidFill>
                <a:latin typeface="Source Sans Pro Black"/>
                <a:ea typeface="Source Sans Pro Black"/>
                <a:cs typeface="Source Sans Pro Black"/>
                <a:sym typeface="Source Sans Pro Black"/>
              </a:defRPr>
            </a:lvl2pPr>
            <a:lvl3pPr indent="0" lvl="2" marL="0" marR="0" rtl="0" algn="ctr">
              <a:spcBef>
                <a:spcPts val="0"/>
              </a:spcBef>
              <a:buNone/>
              <a:defRPr b="1" i="0" sz="1500" u="none" cap="none" strike="noStrike">
                <a:solidFill>
                  <a:srgbClr val="FFFFFF"/>
                </a:solidFill>
                <a:latin typeface="Source Sans Pro Black"/>
                <a:ea typeface="Source Sans Pro Black"/>
                <a:cs typeface="Source Sans Pro Black"/>
                <a:sym typeface="Source Sans Pro Black"/>
              </a:defRPr>
            </a:lvl3pPr>
            <a:lvl4pPr indent="0" lvl="3" marL="0" marR="0" rtl="0" algn="ctr">
              <a:spcBef>
                <a:spcPts val="0"/>
              </a:spcBef>
              <a:buNone/>
              <a:defRPr b="1" i="0" sz="1500" u="none" cap="none" strike="noStrike">
                <a:solidFill>
                  <a:srgbClr val="FFFFFF"/>
                </a:solidFill>
                <a:latin typeface="Source Sans Pro Black"/>
                <a:ea typeface="Source Sans Pro Black"/>
                <a:cs typeface="Source Sans Pro Black"/>
                <a:sym typeface="Source Sans Pro Black"/>
              </a:defRPr>
            </a:lvl4pPr>
            <a:lvl5pPr indent="0" lvl="4" marL="0" marR="0" rtl="0" algn="ctr">
              <a:spcBef>
                <a:spcPts val="0"/>
              </a:spcBef>
              <a:buNone/>
              <a:defRPr b="1" i="0" sz="1500" u="none" cap="none" strike="noStrike">
                <a:solidFill>
                  <a:srgbClr val="FFFFFF"/>
                </a:solidFill>
                <a:latin typeface="Source Sans Pro Black"/>
                <a:ea typeface="Source Sans Pro Black"/>
                <a:cs typeface="Source Sans Pro Black"/>
                <a:sym typeface="Source Sans Pro Black"/>
              </a:defRPr>
            </a:lvl5pPr>
            <a:lvl6pPr indent="0" lvl="5" marL="0" marR="0" rtl="0" algn="ctr">
              <a:spcBef>
                <a:spcPts val="0"/>
              </a:spcBef>
              <a:buNone/>
              <a:defRPr b="1" i="0" sz="1500" u="none" cap="none" strike="noStrike">
                <a:solidFill>
                  <a:srgbClr val="FFFFFF"/>
                </a:solidFill>
                <a:latin typeface="Source Sans Pro Black"/>
                <a:ea typeface="Source Sans Pro Black"/>
                <a:cs typeface="Source Sans Pro Black"/>
                <a:sym typeface="Source Sans Pro Black"/>
              </a:defRPr>
            </a:lvl6pPr>
            <a:lvl7pPr indent="0" lvl="6" marL="0" marR="0" rtl="0" algn="ctr">
              <a:spcBef>
                <a:spcPts val="0"/>
              </a:spcBef>
              <a:buNone/>
              <a:defRPr b="1" i="0" sz="1500" u="none" cap="none" strike="noStrike">
                <a:solidFill>
                  <a:srgbClr val="FFFFFF"/>
                </a:solidFill>
                <a:latin typeface="Source Sans Pro Black"/>
                <a:ea typeface="Source Sans Pro Black"/>
                <a:cs typeface="Source Sans Pro Black"/>
                <a:sym typeface="Source Sans Pro Black"/>
              </a:defRPr>
            </a:lvl7pPr>
            <a:lvl8pPr indent="0" lvl="7" marL="0" marR="0" rtl="0" algn="ctr">
              <a:spcBef>
                <a:spcPts val="0"/>
              </a:spcBef>
              <a:buNone/>
              <a:defRPr b="1" i="0" sz="1500" u="none" cap="none" strike="noStrike">
                <a:solidFill>
                  <a:srgbClr val="FFFFFF"/>
                </a:solidFill>
                <a:latin typeface="Source Sans Pro Black"/>
                <a:ea typeface="Source Sans Pro Black"/>
                <a:cs typeface="Source Sans Pro Black"/>
                <a:sym typeface="Source Sans Pro Black"/>
              </a:defRPr>
            </a:lvl8pPr>
            <a:lvl9pPr indent="0" lvl="8" marL="0" marR="0" rtl="0" algn="ctr">
              <a:spcBef>
                <a:spcPts val="0"/>
              </a:spcBef>
              <a:buNone/>
              <a:defRPr b="1" i="0" sz="1500" u="none" cap="none" strike="noStrike">
                <a:solidFill>
                  <a:srgbClr val="FFFFFF"/>
                </a:solidFill>
                <a:latin typeface="Source Sans Pro Black"/>
                <a:ea typeface="Source Sans Pro Black"/>
                <a:cs typeface="Source Sans Pro Black"/>
                <a:sym typeface="Source Sans Pro Black"/>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54.png"/><Relationship Id="rId4" Type="http://schemas.openxmlformats.org/officeDocument/2006/relationships/image" Target="../media/image6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6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image" Target="../media/image5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image" Target="../media/image59.png"/><Relationship Id="rId4" Type="http://schemas.openxmlformats.org/officeDocument/2006/relationships/image" Target="../media/image6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5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 Id="rId3" Type="http://schemas.openxmlformats.org/officeDocument/2006/relationships/image" Target="../media/image6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7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6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6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7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6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7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 Id="rId3" Type="http://schemas.openxmlformats.org/officeDocument/2006/relationships/image" Target="../media/image7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7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 Id="rId3" Type="http://schemas.openxmlformats.org/officeDocument/2006/relationships/image" Target="../media/image7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7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 Id="rId3" Type="http://schemas.openxmlformats.org/officeDocument/2006/relationships/image" Target="../media/image7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7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0.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5.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 Id="rId3"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 Id="rId3"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 Id="rId3" Type="http://schemas.openxmlformats.org/officeDocument/2006/relationships/image" Target="../media/image35.png"/><Relationship Id="rId4" Type="http://schemas.openxmlformats.org/officeDocument/2006/relationships/image" Target="../media/image40.png"/><Relationship Id="rId5"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2.xml"/><Relationship Id="rId3"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3.xml"/><Relationship Id="rId3" Type="http://schemas.openxmlformats.org/officeDocument/2006/relationships/image" Target="../media/image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4.xml"/><Relationship Id="rId3" Type="http://schemas.openxmlformats.org/officeDocument/2006/relationships/image" Target="../media/image5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6.xml"/><Relationship Id="rId3" Type="http://schemas.openxmlformats.org/officeDocument/2006/relationships/image" Target="../media/image4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7.xml"/><Relationship Id="rId3" Type="http://schemas.openxmlformats.org/officeDocument/2006/relationships/image" Target="../media/image5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9.xml"/><Relationship Id="rId3"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0.xml"/><Relationship Id="rId3" Type="http://schemas.openxmlformats.org/officeDocument/2006/relationships/image" Target="../media/image37.png"/><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1.xml"/><Relationship Id="rId3" Type="http://schemas.openxmlformats.org/officeDocument/2006/relationships/image" Target="../media/image4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3.xml"/><Relationship Id="rId3" Type="http://schemas.openxmlformats.org/officeDocument/2006/relationships/image" Target="../media/image4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4.xml"/><Relationship Id="rId3" Type="http://schemas.openxmlformats.org/officeDocument/2006/relationships/image" Target="../media/image4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5.xml"/><Relationship Id="rId3" Type="http://schemas.openxmlformats.org/officeDocument/2006/relationships/image" Target="../media/image5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6.xml"/><Relationship Id="rId3" Type="http://schemas.openxmlformats.org/officeDocument/2006/relationships/image" Target="../media/image4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7.xml"/><Relationship Id="rId3" Type="http://schemas.openxmlformats.org/officeDocument/2006/relationships/image" Target="../media/image37.png"/><Relationship Id="rId4" Type="http://schemas.openxmlformats.org/officeDocument/2006/relationships/image" Target="../media/image6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8.xml"/><Relationship Id="rId3" Type="http://schemas.openxmlformats.org/officeDocument/2006/relationships/image" Target="../media/image6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9.xml"/><Relationship Id="rId3"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5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5"/>
          <p:cNvSpPr txBox="1"/>
          <p:nvPr/>
        </p:nvSpPr>
        <p:spPr>
          <a:xfrm>
            <a:off x="311700" y="3350150"/>
            <a:ext cx="73335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en" sz="1800">
                <a:solidFill>
                  <a:srgbClr val="1C1C1C"/>
                </a:solidFill>
                <a:latin typeface="Source Sans Pro SemiBold"/>
                <a:ea typeface="Source Sans Pro SemiBold"/>
                <a:cs typeface="Source Sans Pro SemiBold"/>
                <a:sym typeface="Source Sans Pro SemiBold"/>
              </a:rPr>
              <a:t>Docentes :           Soledad Palacios(UNLP)</a:t>
            </a:r>
            <a:endParaRPr b="1" sz="1800">
              <a:solidFill>
                <a:srgbClr val="1C1C1C"/>
              </a:solidFill>
              <a:latin typeface="Source Sans Pro SemiBold"/>
              <a:ea typeface="Source Sans Pro SemiBold"/>
              <a:cs typeface="Source Sans Pro SemiBold"/>
              <a:sym typeface="Source Sans Pro SemiBold"/>
            </a:endParaRPr>
          </a:p>
          <a:p>
            <a:pPr indent="0" lvl="0" marL="0" rtl="0" algn="l">
              <a:spcBef>
                <a:spcPts val="1142"/>
              </a:spcBef>
              <a:spcAft>
                <a:spcPts val="0"/>
              </a:spcAft>
              <a:buClr>
                <a:schemeClr val="dk1"/>
              </a:buClr>
              <a:buFont typeface="Arial"/>
              <a:buNone/>
            </a:pPr>
            <a:r>
              <a:rPr b="1" lang="en" sz="1800">
                <a:solidFill>
                  <a:srgbClr val="1C1C1C"/>
                </a:solidFill>
                <a:latin typeface="Source Sans Pro SemiBold"/>
                <a:ea typeface="Source Sans Pro SemiBold"/>
                <a:cs typeface="Source Sans Pro SemiBold"/>
                <a:sym typeface="Source Sans Pro SemiBold"/>
              </a:rPr>
              <a:t>            	 	    Milagro Teruel (UNC)</a:t>
            </a:r>
            <a:endParaRPr sz="1800"/>
          </a:p>
        </p:txBody>
      </p:sp>
      <p:sp>
        <p:nvSpPr>
          <p:cNvPr id="108" name="Google Shape;108;p25"/>
          <p:cNvSpPr txBox="1"/>
          <p:nvPr/>
        </p:nvSpPr>
        <p:spPr>
          <a:xfrm>
            <a:off x="427400" y="1395350"/>
            <a:ext cx="73335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en" sz="2400">
                <a:solidFill>
                  <a:srgbClr val="666666"/>
                </a:solidFill>
                <a:latin typeface="Source Sans Pro SemiBold"/>
                <a:ea typeface="Source Sans Pro SemiBold"/>
                <a:cs typeface="Source Sans Pro SemiBold"/>
                <a:sym typeface="Source Sans Pro SemiBold"/>
              </a:rPr>
              <a:t>Clase 3</a:t>
            </a:r>
            <a:endParaRPr b="1" sz="2400">
              <a:solidFill>
                <a:srgbClr val="666666"/>
              </a:solidFill>
              <a:latin typeface="Source Sans Pro SemiBold"/>
              <a:ea typeface="Source Sans Pro SemiBold"/>
              <a:cs typeface="Source Sans Pro SemiBold"/>
              <a:sym typeface="Source Sans Pro SemiBold"/>
            </a:endParaRPr>
          </a:p>
          <a:p>
            <a:pPr indent="0" lvl="0" marL="0" rtl="0" algn="l">
              <a:spcBef>
                <a:spcPts val="0"/>
              </a:spcBef>
              <a:spcAft>
                <a:spcPts val="0"/>
              </a:spcAft>
              <a:buClr>
                <a:schemeClr val="dk1"/>
              </a:buClr>
              <a:buFont typeface="Arial"/>
              <a:buNone/>
            </a:pPr>
            <a:r>
              <a:rPr b="1" lang="en" sz="2600">
                <a:solidFill>
                  <a:srgbClr val="1C1C1C"/>
                </a:solidFill>
                <a:latin typeface="Source Sans Pro SemiBold"/>
                <a:ea typeface="Source Sans Pro SemiBold"/>
                <a:cs typeface="Source Sans Pro SemiBold"/>
                <a:sym typeface="Source Sans Pro SemiBold"/>
              </a:rPr>
              <a:t>Conceptos de  Estadística Inferencial</a:t>
            </a:r>
            <a:endParaRPr sz="1600">
              <a:solidFill>
                <a:srgbClr val="1C1C1C"/>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a:p>
        </p:txBody>
      </p:sp>
      <p:sp>
        <p:nvSpPr>
          <p:cNvPr id="109" name="Google Shape;109;p25"/>
          <p:cNvSpPr txBox="1"/>
          <p:nvPr/>
        </p:nvSpPr>
        <p:spPr>
          <a:xfrm>
            <a:off x="275400" y="162360"/>
            <a:ext cx="9071700" cy="6252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i="0" lang="en" sz="3200" u="none" cap="none" strike="noStrike">
                <a:solidFill>
                  <a:srgbClr val="FFFFFF"/>
                </a:solidFill>
                <a:latin typeface="Source Sans Pro Black"/>
                <a:ea typeface="Source Sans Pro Black"/>
                <a:cs typeface="Source Sans Pro Black"/>
                <a:sym typeface="Source Sans Pro Black"/>
              </a:rPr>
              <a:t>Análisis y Visualización de Datos</a:t>
            </a:r>
            <a:endParaRPr b="1" sz="3200" strike="noStrike">
              <a:solidFill>
                <a:srgbClr val="FFFFFF"/>
              </a:solidFill>
              <a:latin typeface="Source Sans Pro Black"/>
              <a:ea typeface="Source Sans Pro Black"/>
              <a:cs typeface="Source Sans Pro Black"/>
              <a:sym typeface="Source Sans Pro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4"/>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Esperanza de una variable aleatoria</a:t>
            </a:r>
            <a:endParaRPr/>
          </a:p>
        </p:txBody>
      </p:sp>
      <p:sp>
        <p:nvSpPr>
          <p:cNvPr id="168" name="Google Shape;168;p34"/>
          <p:cNvSpPr txBox="1"/>
          <p:nvPr>
            <p:ph idx="1" type="body"/>
          </p:nvPr>
        </p:nvSpPr>
        <p:spPr>
          <a:xfrm>
            <a:off x="326549" y="1347175"/>
            <a:ext cx="84039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latin typeface="Roboto"/>
                <a:ea typeface="Roboto"/>
                <a:cs typeface="Roboto"/>
                <a:sym typeface="Roboto"/>
              </a:rPr>
              <a:t>Sea X una v.a. discreta con rango R</a:t>
            </a:r>
            <a:r>
              <a:rPr baseline="-25000" lang="en">
                <a:latin typeface="Roboto"/>
                <a:ea typeface="Roboto"/>
                <a:cs typeface="Roboto"/>
                <a:sym typeface="Roboto"/>
              </a:rPr>
              <a:t> X</a:t>
            </a:r>
            <a:r>
              <a:rPr lang="en">
                <a:latin typeface="Roboto"/>
                <a:ea typeface="Roboto"/>
                <a:cs typeface="Roboto"/>
                <a:sym typeface="Roboto"/>
              </a:rPr>
              <a:t> . La esperanza , valor medio o valor esperado de X , lo anotamos E ( X ) , y se define como</a:t>
            </a:r>
            <a:endParaRPr>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69" name="Google Shape;169;p34"/>
          <p:cNvPicPr preferRelativeResize="0"/>
          <p:nvPr/>
        </p:nvPicPr>
        <p:blipFill>
          <a:blip r:embed="rId3">
            <a:alphaModFix/>
          </a:blip>
          <a:stretch>
            <a:fillRect/>
          </a:stretch>
        </p:blipFill>
        <p:spPr>
          <a:xfrm>
            <a:off x="2534875" y="2374750"/>
            <a:ext cx="3640700" cy="18492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124"/>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Test de 1 cola y de 2 colas</a:t>
            </a:r>
            <a:endParaRPr/>
          </a:p>
        </p:txBody>
      </p:sp>
      <p:sp>
        <p:nvSpPr>
          <p:cNvPr id="781" name="Google Shape;781;p124"/>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t/>
            </a:r>
            <a:endParaRPr/>
          </a:p>
        </p:txBody>
      </p:sp>
      <p:pic>
        <p:nvPicPr>
          <p:cNvPr id="782" name="Google Shape;782;p124"/>
          <p:cNvPicPr preferRelativeResize="0"/>
          <p:nvPr/>
        </p:nvPicPr>
        <p:blipFill>
          <a:blip r:embed="rId3">
            <a:alphaModFix/>
          </a:blip>
          <a:stretch>
            <a:fillRect/>
          </a:stretch>
        </p:blipFill>
        <p:spPr>
          <a:xfrm>
            <a:off x="326558" y="1347175"/>
            <a:ext cx="3925079" cy="3184200"/>
          </a:xfrm>
          <a:prstGeom prst="rect">
            <a:avLst/>
          </a:prstGeom>
          <a:noFill/>
          <a:ln>
            <a:noFill/>
          </a:ln>
        </p:spPr>
      </p:pic>
      <p:pic>
        <p:nvPicPr>
          <p:cNvPr id="783" name="Google Shape;783;p124"/>
          <p:cNvPicPr preferRelativeResize="0"/>
          <p:nvPr/>
        </p:nvPicPr>
        <p:blipFill>
          <a:blip r:embed="rId4">
            <a:alphaModFix/>
          </a:blip>
          <a:stretch>
            <a:fillRect/>
          </a:stretch>
        </p:blipFill>
        <p:spPr>
          <a:xfrm>
            <a:off x="4514200" y="1575775"/>
            <a:ext cx="4226450" cy="264898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125"/>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Como podemos manejar los errores?</a:t>
            </a:r>
            <a:endParaRPr/>
          </a:p>
        </p:txBody>
      </p:sp>
      <p:sp>
        <p:nvSpPr>
          <p:cNvPr id="789" name="Google Shape;789;p125"/>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a:t>Debido a que la decisión se basa en variables aleatorias es posible asociar probabilidades a los errores de tipo I y II, específicamente anotamos</a:t>
            </a:r>
            <a:endParaRPr/>
          </a:p>
          <a:p>
            <a:pPr indent="0" lvl="0" marL="0" rtl="0" algn="ctr">
              <a:spcBef>
                <a:spcPts val="0"/>
              </a:spcBef>
              <a:spcAft>
                <a:spcPts val="0"/>
              </a:spcAft>
              <a:buClr>
                <a:schemeClr val="dk1"/>
              </a:buClr>
              <a:buSzPts val="1100"/>
              <a:buFont typeface="Arial"/>
              <a:buNone/>
            </a:pPr>
            <a:r>
              <a:rPr lang="en"/>
              <a:t>α = P ( error de tipo I )</a:t>
            </a:r>
            <a:endParaRPr/>
          </a:p>
          <a:p>
            <a:pPr indent="0" lvl="0" marL="0" rtl="0" algn="ctr">
              <a:spcBef>
                <a:spcPts val="0"/>
              </a:spcBef>
              <a:spcAft>
                <a:spcPts val="0"/>
              </a:spcAft>
              <a:buClr>
                <a:schemeClr val="dk1"/>
              </a:buClr>
              <a:buSzPts val="1100"/>
              <a:buFont typeface="Arial"/>
              <a:buNone/>
            </a:pPr>
            <a:r>
              <a:rPr lang="en"/>
              <a:t>β = P ( error de tipo II )</a:t>
            </a:r>
            <a:endParaRPr/>
          </a:p>
          <a:p>
            <a:pPr indent="0" lvl="0" marL="0" rtl="0" algn="l">
              <a:spcBef>
                <a:spcPts val="0"/>
              </a:spcBef>
              <a:spcAft>
                <a:spcPts val="0"/>
              </a:spcAft>
              <a:buClr>
                <a:schemeClr val="dk1"/>
              </a:buClr>
              <a:buSzPts val="1100"/>
              <a:buFont typeface="Arial"/>
              <a:buNone/>
            </a:pPr>
            <a:r>
              <a:rPr lang="en"/>
              <a:t>A α = P ( error de tipo I ) se lo conoce como nivel de significancia del test .</a:t>
            </a:r>
            <a:endParaRPr/>
          </a:p>
          <a:p>
            <a:pPr indent="0" lvl="0" marL="0" rtl="0" algn="l">
              <a:spcBef>
                <a:spcPts val="0"/>
              </a:spcBef>
              <a:spcAft>
                <a:spcPts val="0"/>
              </a:spcAft>
              <a:buNone/>
            </a:pPr>
            <a:r>
              <a:rPr lang="en"/>
              <a:t>Para calcular estas probabilidades debemos conocer la distribución del estadístico de prueba en el caso de ser H</a:t>
            </a:r>
            <a:r>
              <a:rPr baseline="-25000" lang="en"/>
              <a:t>0 </a:t>
            </a:r>
            <a:r>
              <a:rPr lang="en"/>
              <a:t> verdadera, es decir debemos conocer la distribución del estadístico de prueba “bajo H</a:t>
            </a:r>
            <a:r>
              <a:rPr baseline="-25000" lang="en"/>
              <a:t> 0</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Revisemos con un ejemplo</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26"/>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ejemplo</a:t>
            </a:r>
            <a:endParaRPr/>
          </a:p>
        </p:txBody>
      </p:sp>
      <p:sp>
        <p:nvSpPr>
          <p:cNvPr id="795" name="Google Shape;795;p126"/>
          <p:cNvSpPr txBox="1"/>
          <p:nvPr>
            <p:ph idx="1" type="body"/>
          </p:nvPr>
        </p:nvSpPr>
        <p:spPr>
          <a:xfrm>
            <a:off x="326550" y="1118576"/>
            <a:ext cx="8327100" cy="34305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rPr lang="en"/>
              <a:t>Por ejemplo, supongamos que cierto tipo de motor de automóvil emite una media de 100 mg de óxidos de nitrógeno (NO</a:t>
            </a:r>
            <a:r>
              <a:rPr baseline="-25000" lang="en">
                <a:solidFill>
                  <a:schemeClr val="dk1"/>
                </a:solidFill>
              </a:rPr>
              <a:t>x</a:t>
            </a:r>
            <a:r>
              <a:rPr lang="en"/>
              <a:t> ) por segundo con 100 caballos de fuerza. Se ha propuesto una modificación al diseño del motor para reducir las emisiones de NO</a:t>
            </a:r>
            <a:r>
              <a:rPr baseline="-25000" lang="en"/>
              <a:t>x</a:t>
            </a:r>
            <a:r>
              <a:rPr lang="en"/>
              <a:t> . El nuevo diseño se producirá si se demuestra que la media de su tasa de emisiones es menor de 100 mg/s. Se construye y se prueba una muestra de 50 motores modificados. La media muestral de emisiones de NO</a:t>
            </a:r>
            <a:r>
              <a:rPr baseline="-25000" lang="en">
                <a:solidFill>
                  <a:schemeClr val="dk1"/>
                </a:solidFill>
              </a:rPr>
              <a:t>x</a:t>
            </a:r>
            <a:r>
              <a:rPr lang="en"/>
              <a:t> es de 92 mg/s, y la desviación estándar muestral es de 21 mg/s.</a:t>
            </a:r>
            <a:br>
              <a:rPr lang="en"/>
            </a:br>
            <a:endParaRPr/>
          </a:p>
          <a:p>
            <a:pPr indent="0" lvl="0" marL="0" rtl="0" algn="just">
              <a:spcBef>
                <a:spcPts val="0"/>
              </a:spcBef>
              <a:spcAft>
                <a:spcPts val="0"/>
              </a:spcAft>
              <a:buNone/>
            </a:pPr>
            <a:r>
              <a:rPr lang="en"/>
              <a:t>La variable aleatoria de interés en este caso es </a:t>
            </a:r>
            <a:br>
              <a:rPr lang="en"/>
            </a:br>
            <a:endParaRPr/>
          </a:p>
          <a:p>
            <a:pPr indent="0" lvl="0" marL="0" rtl="0" algn="just">
              <a:spcBef>
                <a:spcPts val="0"/>
              </a:spcBef>
              <a:spcAft>
                <a:spcPts val="0"/>
              </a:spcAft>
              <a:buNone/>
            </a:pPr>
            <a:r>
              <a:rPr i="1" lang="en"/>
              <a:t>X: “tasa de emisión de un motor modificado tomado al azar”.</a:t>
            </a:r>
            <a:endParaRPr i="1"/>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12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Ejemplo</a:t>
            </a:r>
            <a:endParaRPr/>
          </a:p>
        </p:txBody>
      </p:sp>
      <p:sp>
        <p:nvSpPr>
          <p:cNvPr id="801" name="Google Shape;801;p127"/>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rPr lang="en"/>
              <a:t>La preocupación de los fabricantes consiste en que los motores modificados no puedan reducir todas las emisiones; es decir que la media poblacional pudiera ser 100 o mayor que 100.</a:t>
            </a:r>
            <a:endParaRPr/>
          </a:p>
          <a:p>
            <a:pPr indent="0" lvl="0" marL="0" rtl="0" algn="just">
              <a:spcBef>
                <a:spcPts val="0"/>
              </a:spcBef>
              <a:spcAft>
                <a:spcPts val="0"/>
              </a:spcAft>
              <a:buNone/>
            </a:pPr>
            <a:r>
              <a:rPr lang="en"/>
              <a:t>Entonces, la pregunta es: ¿es factible que esta muestra pueda provenir de una v.a. con media 100 o mayor?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12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Solución </a:t>
            </a:r>
            <a:endParaRPr/>
          </a:p>
        </p:txBody>
      </p:sp>
      <p:sp>
        <p:nvSpPr>
          <p:cNvPr id="807" name="Google Shape;807;p128"/>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a:solidFill>
                  <a:schemeClr val="dk1"/>
                </a:solidFill>
              </a:rPr>
              <a:t>Se ha observado una muestra con media X = 92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Hay dos interpretaciones posibles de esta observación:</a:t>
            </a:r>
            <a:endParaRPr>
              <a:solidFill>
                <a:schemeClr val="dk1"/>
              </a:solidFill>
            </a:endParaRPr>
          </a:p>
          <a:p>
            <a:pPr indent="0" lvl="0" marL="0" rtl="0" algn="l">
              <a:spcBef>
                <a:spcPts val="0"/>
              </a:spcBef>
              <a:spcAft>
                <a:spcPts val="0"/>
              </a:spcAft>
              <a:buNone/>
            </a:pPr>
            <a:r>
              <a:rPr lang="en">
                <a:solidFill>
                  <a:schemeClr val="dk1"/>
                </a:solidFill>
              </a:rPr>
              <a:t>1- La media poblacional es realmente mayor o igual que 100, y la media muestral es menor que 100 debido a la variabilidad propia de la variable aleatoria X  </a:t>
            </a:r>
            <a:endParaRPr>
              <a:solidFill>
                <a:schemeClr val="dk1"/>
              </a:solidFill>
            </a:endParaRPr>
          </a:p>
          <a:p>
            <a:pPr indent="457200" lvl="0" marL="228600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La media poblacional es en realidad menor que 100, y la media muestral refleja este hecho.</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
        <p:nvSpPr>
          <p:cNvPr id="808" name="Google Shape;808;p128"/>
          <p:cNvSpPr/>
          <p:nvPr/>
        </p:nvSpPr>
        <p:spPr>
          <a:xfrm>
            <a:off x="1657825" y="2621350"/>
            <a:ext cx="793500" cy="993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28"/>
          <p:cNvSpPr/>
          <p:nvPr/>
        </p:nvSpPr>
        <p:spPr>
          <a:xfrm>
            <a:off x="2451325" y="3829550"/>
            <a:ext cx="793500" cy="993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28"/>
          <p:cNvSpPr txBox="1"/>
          <p:nvPr/>
        </p:nvSpPr>
        <p:spPr>
          <a:xfrm>
            <a:off x="2564650" y="2507975"/>
            <a:ext cx="1516200" cy="16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solidFill>
                  <a:schemeClr val="dk1"/>
                </a:solidFill>
              </a:rPr>
              <a:t>H</a:t>
            </a:r>
            <a:r>
              <a:rPr b="1" baseline="-25000" lang="en" sz="3600">
                <a:solidFill>
                  <a:schemeClr val="dk1"/>
                </a:solidFill>
              </a:rPr>
              <a:t>0</a:t>
            </a:r>
            <a:endParaRPr b="1" sz="3600"/>
          </a:p>
        </p:txBody>
      </p:sp>
      <p:sp>
        <p:nvSpPr>
          <p:cNvPr id="811" name="Google Shape;811;p128"/>
          <p:cNvSpPr txBox="1"/>
          <p:nvPr/>
        </p:nvSpPr>
        <p:spPr>
          <a:xfrm>
            <a:off x="3479050" y="3829550"/>
            <a:ext cx="1516200" cy="16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dk1"/>
                </a:solidFill>
              </a:rPr>
              <a:t>H</a:t>
            </a:r>
            <a:r>
              <a:rPr b="1" baseline="-25000" lang="en" sz="3600">
                <a:solidFill>
                  <a:schemeClr val="dk1"/>
                </a:solidFill>
              </a:rPr>
              <a:t>1</a:t>
            </a:r>
            <a:endParaRPr b="1" sz="36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12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Que nos dicen H</a:t>
            </a:r>
            <a:r>
              <a:rPr baseline="-25000" lang="en"/>
              <a:t>0 </a:t>
            </a:r>
            <a:r>
              <a:rPr lang="en"/>
              <a:t>y H</a:t>
            </a:r>
            <a:r>
              <a:rPr baseline="-25000" lang="en"/>
              <a:t>1</a:t>
            </a:r>
            <a:endParaRPr baseline="-25000"/>
          </a:p>
        </p:txBody>
      </p:sp>
      <p:sp>
        <p:nvSpPr>
          <p:cNvPr id="817" name="Google Shape;817;p129"/>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rPr lang="en"/>
              <a:t>En la mayoría de las situaciones la hipótesis nula dice que el efecto que indica la muestra es atribuible solamente a la variación </a:t>
            </a:r>
            <a:r>
              <a:rPr lang="en"/>
              <a:t>aleatoria</a:t>
            </a:r>
            <a:r>
              <a:rPr lang="en"/>
              <a:t> del estadístico de prueba.</a:t>
            </a:r>
            <a:br>
              <a:rPr lang="en"/>
            </a:br>
            <a:endParaRPr/>
          </a:p>
          <a:p>
            <a:pPr indent="0" lvl="0" marL="0" rtl="0" algn="just">
              <a:spcBef>
                <a:spcPts val="0"/>
              </a:spcBef>
              <a:spcAft>
                <a:spcPts val="0"/>
              </a:spcAft>
              <a:buNone/>
            </a:pPr>
            <a:r>
              <a:rPr lang="en"/>
              <a:t>La hipótesis alternativa establece que el efecto que indica la muestra es verdadero.</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130"/>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Analicemos lo errores</a:t>
            </a:r>
            <a:endParaRPr/>
          </a:p>
        </p:txBody>
      </p:sp>
      <p:sp>
        <p:nvSpPr>
          <p:cNvPr id="823" name="Google Shape;823;p130"/>
          <p:cNvSpPr txBox="1"/>
          <p:nvPr>
            <p:ph idx="1" type="body"/>
          </p:nvPr>
        </p:nvSpPr>
        <p:spPr>
          <a:xfrm>
            <a:off x="326550" y="1347169"/>
            <a:ext cx="8327100" cy="12363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a:t>Para calcular estas probabilidades debemos conocer la distribución del estadístico de prueba en el caso de ser H</a:t>
            </a:r>
            <a:r>
              <a:rPr baseline="-25000" lang="en"/>
              <a:t>0</a:t>
            </a:r>
            <a:r>
              <a:rPr lang="en"/>
              <a:t> verdadera, es decir debemos conocer la distribución del estadístico de prueba “bajo H</a:t>
            </a:r>
            <a:r>
              <a:rPr baseline="-25000" lang="en"/>
              <a:t>0</a:t>
            </a:r>
            <a:r>
              <a:rPr lang="en"/>
              <a:t> ”.</a:t>
            </a:r>
            <a:endParaRPr/>
          </a:p>
          <a:p>
            <a:pPr indent="0" lvl="0" marL="0" rtl="0" algn="just">
              <a:spcBef>
                <a:spcPts val="0"/>
              </a:spcBef>
              <a:spcAft>
                <a:spcPts val="0"/>
              </a:spcAft>
              <a:buNone/>
            </a:pPr>
            <a:r>
              <a:rPr lang="en"/>
              <a:t>Como la muestra es grande, ya sabemos que por T.C.L. el estadístico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24" name="Google Shape;824;p130"/>
          <p:cNvPicPr preferRelativeResize="0"/>
          <p:nvPr/>
        </p:nvPicPr>
        <p:blipFill>
          <a:blip r:embed="rId3">
            <a:alphaModFix/>
          </a:blip>
          <a:stretch>
            <a:fillRect/>
          </a:stretch>
        </p:blipFill>
        <p:spPr>
          <a:xfrm>
            <a:off x="-82008" y="2690255"/>
            <a:ext cx="9307426" cy="1614675"/>
          </a:xfrm>
          <a:prstGeom prst="rect">
            <a:avLst/>
          </a:prstGeom>
          <a:noFill/>
          <a:ln>
            <a:noFill/>
          </a:ln>
        </p:spPr>
      </p:pic>
      <p:sp>
        <p:nvSpPr>
          <p:cNvPr id="825" name="Google Shape;825;p130"/>
          <p:cNvSpPr txBox="1"/>
          <p:nvPr/>
        </p:nvSpPr>
        <p:spPr>
          <a:xfrm>
            <a:off x="572825" y="3732525"/>
            <a:ext cx="4260300" cy="9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Regla de decisión</a:t>
            </a:r>
            <a:endParaRPr/>
          </a:p>
        </p:txBody>
      </p:sp>
      <p:sp>
        <p:nvSpPr>
          <p:cNvPr id="831" name="Google Shape;831;p131"/>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solidFill>
                  <a:schemeClr val="dk1"/>
                </a:solidFill>
              </a:rPr>
              <a:t>Y vamos a construir la regla de decisión. Por ahora mostraremos esta y más adelante hablaremos de construir una nueva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Por ahora tengamos la siguiente: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 se rechaza H </a:t>
            </a:r>
            <a:r>
              <a:rPr baseline="-25000" lang="en">
                <a:solidFill>
                  <a:schemeClr val="dk1"/>
                </a:solidFill>
              </a:rPr>
              <a:t>0</a:t>
            </a:r>
            <a:r>
              <a:rPr lang="en">
                <a:solidFill>
                  <a:schemeClr val="dk1"/>
                </a:solidFill>
              </a:rPr>
              <a:t> si X &lt; 95</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 se acepta H</a:t>
            </a:r>
            <a:r>
              <a:rPr baseline="-25000" lang="en">
                <a:solidFill>
                  <a:schemeClr val="dk1"/>
                </a:solidFill>
              </a:rPr>
              <a:t> 0</a:t>
            </a:r>
            <a:r>
              <a:rPr lang="en">
                <a:solidFill>
                  <a:schemeClr val="dk1"/>
                </a:solidFill>
              </a:rPr>
              <a:t> si X ≥ 95</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en">
                <a:solidFill>
                  <a:schemeClr val="dk1"/>
                </a:solidFill>
              </a:rPr>
              <a:t>El intervalo  95 , ∞  es la zona de aceptación.</a:t>
            </a:r>
            <a:endParaRPr>
              <a:solidFill>
                <a:schemeClr val="dk1"/>
              </a:solidFill>
            </a:endParaRPr>
          </a:p>
          <a:p>
            <a:pPr indent="0" lvl="0" marL="0" rtl="0" algn="ctr">
              <a:spcBef>
                <a:spcPts val="0"/>
              </a:spcBef>
              <a:spcAft>
                <a:spcPts val="0"/>
              </a:spcAft>
              <a:buNone/>
            </a:pPr>
            <a:r>
              <a:rPr lang="en">
                <a:solidFill>
                  <a:schemeClr val="dk1"/>
                </a:solidFill>
              </a:rPr>
              <a:t>La región  − ∞ ; 95  es la zona de rechazo o región crítica.</a:t>
            </a:r>
            <a:endParaRPr>
              <a:solidFill>
                <a:schemeClr val="dk1"/>
              </a:solidFill>
            </a:endParaRPr>
          </a:p>
          <a:p>
            <a:pPr indent="0" lvl="0" marL="0" rtl="0" algn="ctr">
              <a:spcBef>
                <a:spcPts val="0"/>
              </a:spcBef>
              <a:spcAft>
                <a:spcPts val="0"/>
              </a:spcAft>
              <a:buNone/>
            </a:pPr>
            <a:r>
              <a:rPr lang="en">
                <a:solidFill>
                  <a:schemeClr val="dk1"/>
                </a:solidFill>
              </a:rPr>
              <a:t>Mientras que 95 es el punto crítico .</a:t>
            </a:r>
            <a:endParaRPr>
              <a:solidFill>
                <a:schemeClr val="dk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Cálculo del error de tipo I</a:t>
            </a:r>
            <a:endParaRPr/>
          </a:p>
        </p:txBody>
      </p:sp>
      <p:sp>
        <p:nvSpPr>
          <p:cNvPr id="837" name="Google Shape;837;p132"/>
          <p:cNvSpPr txBox="1"/>
          <p:nvPr>
            <p:ph idx="1" type="body"/>
          </p:nvPr>
        </p:nvSpPr>
        <p:spPr>
          <a:xfrm>
            <a:off x="326551" y="10477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t>Entonces para calcular α planteamos:</a:t>
            </a:r>
            <a:endParaRPr/>
          </a:p>
          <a:p>
            <a:pPr indent="0" lvl="0" marL="0" rtl="0" algn="l">
              <a:spcBef>
                <a:spcPts val="0"/>
              </a:spcBef>
              <a:spcAft>
                <a:spcPts val="0"/>
              </a:spcAft>
              <a:buNone/>
            </a:pPr>
            <a:r>
              <a:t/>
            </a:r>
            <a:endParaRPr/>
          </a:p>
        </p:txBody>
      </p:sp>
      <p:pic>
        <p:nvPicPr>
          <p:cNvPr id="838" name="Google Shape;838;p132"/>
          <p:cNvPicPr preferRelativeResize="0"/>
          <p:nvPr/>
        </p:nvPicPr>
        <p:blipFill>
          <a:blip r:embed="rId3">
            <a:alphaModFix/>
          </a:blip>
          <a:stretch>
            <a:fillRect/>
          </a:stretch>
        </p:blipFill>
        <p:spPr>
          <a:xfrm>
            <a:off x="402750" y="1557626"/>
            <a:ext cx="8490301" cy="2029541"/>
          </a:xfrm>
          <a:prstGeom prst="rect">
            <a:avLst/>
          </a:prstGeom>
          <a:noFill/>
          <a:ln>
            <a:noFill/>
          </a:ln>
        </p:spPr>
      </p:pic>
      <p:sp>
        <p:nvSpPr>
          <p:cNvPr id="839" name="Google Shape;839;p132"/>
          <p:cNvSpPr txBox="1"/>
          <p:nvPr/>
        </p:nvSpPr>
        <p:spPr>
          <a:xfrm>
            <a:off x="402750" y="3680575"/>
            <a:ext cx="8174700" cy="8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Esto significa que el 4.64% de las muestras aleatorias conducirán al rechazo de la hipótesis H</a:t>
            </a:r>
            <a:r>
              <a:rPr baseline="-25000" lang="en" sz="1800"/>
              <a:t>0</a:t>
            </a:r>
            <a:r>
              <a:rPr lang="en" sz="1800"/>
              <a:t> : μ ≥ 100 cuando el verdadero μ sea mayor o igual que 100.</a:t>
            </a:r>
            <a:endParaRPr sz="18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Graficamente</a:t>
            </a:r>
            <a:endParaRPr/>
          </a:p>
        </p:txBody>
      </p:sp>
      <p:pic>
        <p:nvPicPr>
          <p:cNvPr id="845" name="Google Shape;845;p133"/>
          <p:cNvPicPr preferRelativeResize="0"/>
          <p:nvPr/>
        </p:nvPicPr>
        <p:blipFill>
          <a:blip r:embed="rId3">
            <a:alphaModFix/>
          </a:blip>
          <a:stretch>
            <a:fillRect/>
          </a:stretch>
        </p:blipFill>
        <p:spPr>
          <a:xfrm>
            <a:off x="63800" y="1045225"/>
            <a:ext cx="5867400" cy="3486150"/>
          </a:xfrm>
          <a:prstGeom prst="rect">
            <a:avLst/>
          </a:prstGeom>
          <a:noFill/>
          <a:ln>
            <a:noFill/>
          </a:ln>
        </p:spPr>
      </p:pic>
      <p:sp>
        <p:nvSpPr>
          <p:cNvPr id="846" name="Google Shape;846;p133"/>
          <p:cNvSpPr txBox="1"/>
          <p:nvPr/>
        </p:nvSpPr>
        <p:spPr>
          <a:xfrm>
            <a:off x="6159800" y="1238350"/>
            <a:ext cx="2656800" cy="1790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800"/>
              <a:t>Del gráfico vemos que podemos reducir α al aumentar la zona de aceptación. Por ejemplo</a:t>
            </a:r>
            <a:endParaRPr sz="1800"/>
          </a:p>
          <a:p>
            <a:pPr indent="0" lvl="0" marL="0" rtl="0" algn="just">
              <a:spcBef>
                <a:spcPts val="0"/>
              </a:spcBef>
              <a:spcAft>
                <a:spcPts val="0"/>
              </a:spcAft>
              <a:buNone/>
            </a:pPr>
            <a:r>
              <a:rPr lang="en" sz="1800"/>
              <a:t>supongamos que ahora la regla de decisión es</a:t>
            </a:r>
            <a:endParaRPr sz="1800"/>
          </a:p>
        </p:txBody>
      </p:sp>
      <p:sp>
        <p:nvSpPr>
          <p:cNvPr id="847" name="Google Shape;847;p133"/>
          <p:cNvSpPr txBox="1"/>
          <p:nvPr/>
        </p:nvSpPr>
        <p:spPr>
          <a:xfrm>
            <a:off x="6448075" y="194337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se rechaza H 0 si X &lt; 93</a:t>
            </a:r>
            <a:endParaRPr/>
          </a:p>
          <a:p>
            <a:pPr indent="0" lvl="0" marL="0" rtl="0" algn="l">
              <a:spcBef>
                <a:spcPts val="0"/>
              </a:spcBef>
              <a:spcAft>
                <a:spcPts val="0"/>
              </a:spcAft>
              <a:buNone/>
            </a:pPr>
            <a:r>
              <a:rPr lang="en"/>
              <a:t>se acepta H 0 si X ≥ 93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5"/>
          <p:cNvSpPr/>
          <p:nvPr/>
        </p:nvSpPr>
        <p:spPr>
          <a:xfrm>
            <a:off x="4305950" y="2637950"/>
            <a:ext cx="4421400" cy="159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5"/>
          <p:cNvSpPr txBox="1"/>
          <p:nvPr>
            <p:ph type="title"/>
          </p:nvPr>
        </p:nvSpPr>
        <p:spPr>
          <a:xfrm>
            <a:off x="2449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Ejemplo discreto </a:t>
            </a:r>
            <a:endParaRPr/>
          </a:p>
        </p:txBody>
      </p:sp>
      <p:sp>
        <p:nvSpPr>
          <p:cNvPr id="176" name="Google Shape;176;p35"/>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t>Sea la variable aleatoria </a:t>
            </a:r>
            <a:endParaRPr/>
          </a:p>
          <a:p>
            <a:pPr indent="0" lvl="0" marL="0" rtl="0" algn="l">
              <a:spcBef>
                <a:spcPts val="0"/>
              </a:spcBef>
              <a:spcAft>
                <a:spcPts val="0"/>
              </a:spcAft>
              <a:buNone/>
            </a:pPr>
            <a:r>
              <a:rPr lang="en"/>
              <a:t>X=’número de crías de una camada’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X toma los valores x = 0,1,2,3, con probabilidades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P(X= 0 ) = 0.2;</a:t>
            </a:r>
            <a:endParaRPr>
              <a:solidFill>
                <a:schemeClr val="dk1"/>
              </a:solidFill>
            </a:endParaRPr>
          </a:p>
          <a:p>
            <a:pPr indent="0" lvl="0" marL="0" rtl="0" algn="l">
              <a:spcBef>
                <a:spcPts val="0"/>
              </a:spcBef>
              <a:spcAft>
                <a:spcPts val="0"/>
              </a:spcAft>
              <a:buNone/>
            </a:pPr>
            <a:r>
              <a:rPr lang="en">
                <a:solidFill>
                  <a:schemeClr val="dk1"/>
                </a:solidFill>
              </a:rPr>
              <a:t>P(X= 1 ) = 0.3;</a:t>
            </a:r>
            <a:endParaRPr>
              <a:solidFill>
                <a:schemeClr val="dk1"/>
              </a:solidFill>
            </a:endParaRPr>
          </a:p>
          <a:p>
            <a:pPr indent="0" lvl="0" marL="0" rtl="0" algn="l">
              <a:spcBef>
                <a:spcPts val="0"/>
              </a:spcBef>
              <a:spcAft>
                <a:spcPts val="0"/>
              </a:spcAft>
              <a:buNone/>
            </a:pPr>
            <a:r>
              <a:rPr lang="en">
                <a:solidFill>
                  <a:schemeClr val="dk1"/>
                </a:solidFill>
              </a:rPr>
              <a:t>P(X=2) = 0.3;</a:t>
            </a:r>
            <a:endParaRPr>
              <a:solidFill>
                <a:schemeClr val="dk1"/>
              </a:solidFill>
            </a:endParaRPr>
          </a:p>
          <a:p>
            <a:pPr indent="0" lvl="0" marL="0" rtl="0" algn="l">
              <a:spcBef>
                <a:spcPts val="0"/>
              </a:spcBef>
              <a:spcAft>
                <a:spcPts val="0"/>
              </a:spcAft>
              <a:buNone/>
            </a:pPr>
            <a:r>
              <a:rPr lang="en">
                <a:solidFill>
                  <a:schemeClr val="dk1"/>
                </a:solidFill>
              </a:rPr>
              <a:t>P(X=3) = 0.2;</a:t>
            </a:r>
            <a:endParaRPr>
              <a:solidFill>
                <a:schemeClr val="dk1"/>
              </a:solidFill>
            </a:endParaRPr>
          </a:p>
        </p:txBody>
      </p:sp>
      <p:sp>
        <p:nvSpPr>
          <p:cNvPr id="177" name="Google Shape;177;p35"/>
          <p:cNvSpPr txBox="1"/>
          <p:nvPr/>
        </p:nvSpPr>
        <p:spPr>
          <a:xfrm>
            <a:off x="4000500" y="2701925"/>
            <a:ext cx="5143500" cy="109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50">
                <a:solidFill>
                  <a:schemeClr val="dk1"/>
                </a:solidFill>
              </a:rPr>
              <a:t>E[X]=</a:t>
            </a:r>
            <a:endParaRPr sz="2750">
              <a:solidFill>
                <a:schemeClr val="dk1"/>
              </a:solidFill>
            </a:endParaRPr>
          </a:p>
          <a:p>
            <a:pPr indent="0" lvl="0" marL="0" rtl="0" algn="ctr">
              <a:spcBef>
                <a:spcPts val="0"/>
              </a:spcBef>
              <a:spcAft>
                <a:spcPts val="0"/>
              </a:spcAft>
              <a:buNone/>
            </a:pPr>
            <a:r>
              <a:rPr lang="en" sz="2750">
                <a:solidFill>
                  <a:schemeClr val="dk1"/>
                </a:solidFill>
              </a:rPr>
              <a:t>0*0.2+1*0.3+2*0.3+3*0.2=</a:t>
            </a:r>
            <a:endParaRPr sz="2750">
              <a:solidFill>
                <a:schemeClr val="dk1"/>
              </a:solidFill>
            </a:endParaRPr>
          </a:p>
          <a:p>
            <a:pPr indent="0" lvl="0" marL="0" rtl="0" algn="ctr">
              <a:spcBef>
                <a:spcPts val="0"/>
              </a:spcBef>
              <a:spcAft>
                <a:spcPts val="0"/>
              </a:spcAft>
              <a:buNone/>
            </a:pPr>
            <a:r>
              <a:rPr lang="en" sz="2750">
                <a:solidFill>
                  <a:schemeClr val="dk1"/>
                </a:solidFill>
              </a:rPr>
              <a:t>1.5</a:t>
            </a:r>
            <a:endParaRPr sz="2750">
              <a:solidFill>
                <a:schemeClr val="dk1"/>
              </a:solidFill>
            </a:endParaRPr>
          </a:p>
        </p:txBody>
      </p:sp>
      <p:sp>
        <p:nvSpPr>
          <p:cNvPr id="178" name="Google Shape;178;p35"/>
          <p:cNvSpPr/>
          <p:nvPr/>
        </p:nvSpPr>
        <p:spPr>
          <a:xfrm>
            <a:off x="3036000" y="3335675"/>
            <a:ext cx="869400" cy="23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134"/>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Recalculamos </a:t>
            </a:r>
            <a:r>
              <a:rPr lang="en"/>
              <a:t>𝛂</a:t>
            </a:r>
            <a:endParaRPr/>
          </a:p>
        </p:txBody>
      </p:sp>
      <p:pic>
        <p:nvPicPr>
          <p:cNvPr id="853" name="Google Shape;853;p134"/>
          <p:cNvPicPr preferRelativeResize="0"/>
          <p:nvPr/>
        </p:nvPicPr>
        <p:blipFill>
          <a:blip r:embed="rId3">
            <a:alphaModFix/>
          </a:blip>
          <a:stretch>
            <a:fillRect/>
          </a:stretch>
        </p:blipFill>
        <p:spPr>
          <a:xfrm>
            <a:off x="326550" y="1274025"/>
            <a:ext cx="8241199" cy="2064700"/>
          </a:xfrm>
          <a:prstGeom prst="rect">
            <a:avLst/>
          </a:prstGeom>
          <a:noFill/>
          <a:ln>
            <a:noFill/>
          </a:ln>
        </p:spPr>
      </p:pic>
      <p:sp>
        <p:nvSpPr>
          <p:cNvPr id="854" name="Google Shape;854;p134"/>
          <p:cNvSpPr txBox="1"/>
          <p:nvPr/>
        </p:nvSpPr>
        <p:spPr>
          <a:xfrm>
            <a:off x="99100" y="3362575"/>
            <a:ext cx="2255400" cy="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También se puede reducir α aumentando el tamaño de la muestra. Supongamos que n = 85 , entonces</a:t>
            </a:r>
            <a:endParaRPr/>
          </a:p>
        </p:txBody>
      </p:sp>
      <p:sp>
        <p:nvSpPr>
          <p:cNvPr id="855" name="Google Shape;855;p134"/>
          <p:cNvSpPr/>
          <p:nvPr/>
        </p:nvSpPr>
        <p:spPr>
          <a:xfrm>
            <a:off x="2457425" y="3875725"/>
            <a:ext cx="704100" cy="32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4"/>
          <p:cNvPicPr preferRelativeResize="0"/>
          <p:nvPr/>
        </p:nvPicPr>
        <p:blipFill>
          <a:blip r:embed="rId4">
            <a:alphaModFix/>
          </a:blip>
          <a:stretch>
            <a:fillRect/>
          </a:stretch>
        </p:blipFill>
        <p:spPr>
          <a:xfrm>
            <a:off x="3264447" y="3424750"/>
            <a:ext cx="5638225" cy="11049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135"/>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Pasemos a 𝛃</a:t>
            </a:r>
            <a:endParaRPr/>
          </a:p>
        </p:txBody>
      </p:sp>
      <p:sp>
        <p:nvSpPr>
          <p:cNvPr id="862" name="Google Shape;862;p135"/>
          <p:cNvSpPr txBox="1"/>
          <p:nvPr>
            <p:ph idx="1" type="body"/>
          </p:nvPr>
        </p:nvSpPr>
        <p:spPr>
          <a:xfrm>
            <a:off x="408151" y="979640"/>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t>β = P ( error de tipo II ) = P ( aceptar H </a:t>
            </a:r>
            <a:r>
              <a:rPr baseline="-25000" lang="en"/>
              <a:t>0</a:t>
            </a:r>
            <a:r>
              <a:rPr lang="en"/>
              <a:t> / H </a:t>
            </a:r>
            <a:r>
              <a:rPr baseline="-25000" lang="en"/>
              <a:t>0</a:t>
            </a:r>
            <a:r>
              <a:rPr lang="en"/>
              <a:t> es falsa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Pero en este caso para llegar a un valor numérico necesitamos tener una alternativa específica pues en nuestro ejemplo:</a:t>
            </a:r>
            <a:endParaRPr/>
          </a:p>
          <a:p>
            <a:pPr indent="0" lvl="0" marL="0" rtl="0" algn="l">
              <a:spcBef>
                <a:spcPts val="0"/>
              </a:spcBef>
              <a:spcAft>
                <a:spcPts val="0"/>
              </a:spcAft>
              <a:buNone/>
            </a:pPr>
            <a:r>
              <a:rPr lang="en"/>
              <a:t>β = P ( error de tipo II ) = P ( aceptar H </a:t>
            </a:r>
            <a:r>
              <a:rPr baseline="-25000" lang="en"/>
              <a:t>0</a:t>
            </a:r>
            <a:r>
              <a:rPr lang="en"/>
              <a:t> / H </a:t>
            </a:r>
            <a:r>
              <a:rPr baseline="-25000" lang="en"/>
              <a:t>0</a:t>
            </a:r>
            <a:r>
              <a:rPr lang="en"/>
              <a:t> es falsa ) = P ( X ≥ 95 / μ ≠ 100 )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63" name="Google Shape;863;p135"/>
          <p:cNvPicPr preferRelativeResize="0"/>
          <p:nvPr/>
        </p:nvPicPr>
        <p:blipFill>
          <a:blip r:embed="rId3">
            <a:alphaModFix/>
          </a:blip>
          <a:stretch>
            <a:fillRect/>
          </a:stretch>
        </p:blipFill>
        <p:spPr>
          <a:xfrm>
            <a:off x="1394923" y="2630000"/>
            <a:ext cx="5253025" cy="1179475"/>
          </a:xfrm>
          <a:prstGeom prst="rect">
            <a:avLst/>
          </a:prstGeom>
          <a:noFill/>
          <a:ln>
            <a:noFill/>
          </a:ln>
        </p:spPr>
      </p:pic>
      <p:sp>
        <p:nvSpPr>
          <p:cNvPr id="864" name="Google Shape;864;p135"/>
          <p:cNvSpPr txBox="1"/>
          <p:nvPr/>
        </p:nvSpPr>
        <p:spPr>
          <a:xfrm>
            <a:off x="365350" y="3668250"/>
            <a:ext cx="8353800" cy="716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800"/>
              <a:t>Donde anotamos con μ a la verdadera media poblacional desconocida .</a:t>
            </a:r>
            <a:endParaRPr sz="1800"/>
          </a:p>
          <a:p>
            <a:pPr indent="0" lvl="0" marL="0" rtl="0" algn="just">
              <a:spcBef>
                <a:spcPts val="0"/>
              </a:spcBef>
              <a:spcAft>
                <a:spcPts val="0"/>
              </a:spcAft>
              <a:buNone/>
            </a:pPr>
            <a:r>
              <a:rPr lang="en" sz="1800"/>
              <a:t>Podemos entonces calcular β para un valor particular de μ , por ejemplo nos puede interesar como se comporta el test cuando la verdadera media es μ = 94 </a:t>
            </a:r>
            <a:endParaRPr sz="18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pic>
        <p:nvPicPr>
          <p:cNvPr id="869" name="Google Shape;869;p136"/>
          <p:cNvPicPr preferRelativeResize="0"/>
          <p:nvPr/>
        </p:nvPicPr>
        <p:blipFill>
          <a:blip r:embed="rId3">
            <a:alphaModFix/>
          </a:blip>
          <a:stretch>
            <a:fillRect/>
          </a:stretch>
        </p:blipFill>
        <p:spPr>
          <a:xfrm>
            <a:off x="632500" y="999650"/>
            <a:ext cx="7052925" cy="3663700"/>
          </a:xfrm>
          <a:prstGeom prst="rect">
            <a:avLst/>
          </a:prstGeom>
          <a:noFill/>
          <a:ln>
            <a:noFill/>
          </a:ln>
        </p:spPr>
      </p:pic>
      <p:sp>
        <p:nvSpPr>
          <p:cNvPr id="870" name="Google Shape;870;p136"/>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Cálculo de </a:t>
            </a:r>
            <a:r>
              <a:rPr lang="en">
                <a:solidFill>
                  <a:schemeClr val="lt1"/>
                </a:solidFill>
              </a:rPr>
              <a:t>𝛃</a:t>
            </a:r>
            <a:endParaRPr/>
          </a:p>
        </p:txBody>
      </p:sp>
      <p:sp>
        <p:nvSpPr>
          <p:cNvPr id="871" name="Google Shape;871;p136"/>
          <p:cNvSpPr txBox="1"/>
          <p:nvPr/>
        </p:nvSpPr>
        <p:spPr>
          <a:xfrm>
            <a:off x="7172250" y="2204975"/>
            <a:ext cx="1575300" cy="2076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t>La probabilidad β de cometer error de tipo II crece a medida que el valor verdadero de μ se acerca al</a:t>
            </a:r>
            <a:endParaRPr/>
          </a:p>
          <a:p>
            <a:pPr indent="0" lvl="0" marL="0" rtl="0" algn="just">
              <a:spcBef>
                <a:spcPts val="0"/>
              </a:spcBef>
              <a:spcAft>
                <a:spcPts val="0"/>
              </a:spcAft>
              <a:buNone/>
            </a:pPr>
            <a:r>
              <a:rPr lang="en"/>
              <a:t>valor hipotético</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13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Conclusiones sobre los errores</a:t>
            </a:r>
            <a:endParaRPr/>
          </a:p>
        </p:txBody>
      </p:sp>
      <p:sp>
        <p:nvSpPr>
          <p:cNvPr id="877" name="Google Shape;877;p137"/>
          <p:cNvSpPr txBox="1"/>
          <p:nvPr>
            <p:ph idx="1" type="body"/>
          </p:nvPr>
        </p:nvSpPr>
        <p:spPr>
          <a:xfrm>
            <a:off x="326551" y="1118565"/>
            <a:ext cx="8327100" cy="3184200"/>
          </a:xfrm>
          <a:prstGeom prst="rect">
            <a:avLst/>
          </a:prstGeom>
        </p:spPr>
        <p:txBody>
          <a:bodyPr anchorCtr="0" anchor="t" bIns="76025" lIns="76025" spcFirstLastPara="1" rIns="76025" wrap="square" tIns="76025">
            <a:noAutofit/>
          </a:bodyPr>
          <a:lstStyle/>
          <a:p>
            <a:pPr indent="-342900" lvl="0" marL="457200" rtl="0" algn="just">
              <a:spcBef>
                <a:spcPts val="0"/>
              </a:spcBef>
              <a:spcAft>
                <a:spcPts val="0"/>
              </a:spcAft>
              <a:buSzPts val="1800"/>
              <a:buChar char="●"/>
            </a:pPr>
            <a:r>
              <a:rPr lang="en"/>
              <a:t> El tamaño de la región crítica, y en consecuencia la probabilidad α de cometer error de tipo I, siempre pueden reducirse mediante una selección apropiada de los valores críticos.</a:t>
            </a:r>
            <a:endParaRPr/>
          </a:p>
          <a:p>
            <a:pPr indent="-342900" lvl="0" marL="457200" rtl="0" algn="just">
              <a:spcBef>
                <a:spcPts val="0"/>
              </a:spcBef>
              <a:spcAft>
                <a:spcPts val="0"/>
              </a:spcAft>
              <a:buSzPts val="1800"/>
              <a:buChar char="●"/>
            </a:pPr>
            <a:r>
              <a:rPr lang="en"/>
              <a:t> Los errores tipo I y II están relacionados. Una disminución en la probabilidad en un tipo de error siempre da como resultado un aumento en la probabilidad del  otro, siempre que el tamaño de la muestra no cambie.</a:t>
            </a:r>
            <a:endParaRPr/>
          </a:p>
          <a:p>
            <a:pPr indent="-342900" lvl="0" marL="457200" rtl="0" algn="just">
              <a:spcBef>
                <a:spcPts val="0"/>
              </a:spcBef>
              <a:spcAft>
                <a:spcPts val="0"/>
              </a:spcAft>
              <a:buSzPts val="1800"/>
              <a:buChar char="●"/>
            </a:pPr>
            <a:r>
              <a:rPr lang="en"/>
              <a:t> En general, un aumento en el tamaño de la muestra reduce tanto a α como a β , siempre que los valores críticos se mantengan constantes.</a:t>
            </a:r>
            <a:endParaRPr/>
          </a:p>
          <a:p>
            <a:pPr indent="-342900" lvl="0" marL="457200" rtl="0" algn="just">
              <a:spcBef>
                <a:spcPts val="0"/>
              </a:spcBef>
              <a:spcAft>
                <a:spcPts val="0"/>
              </a:spcAft>
              <a:buSzPts val="1800"/>
              <a:buChar char="●"/>
            </a:pPr>
            <a:r>
              <a:rPr lang="en"/>
              <a:t> Cuando la hipótesis nula es falsa, β aumenta a medida que el valor verdadero del parámetro tiende al valor hipotético propuesto por la hipótesis nula. El valor de β disminuye a medida que aumenta la </a:t>
            </a:r>
            <a:r>
              <a:rPr lang="en"/>
              <a:t>diferencia</a:t>
            </a:r>
            <a:r>
              <a:rPr lang="en"/>
              <a:t> entre el verdadero valor medio y el propuesto.</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13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Conclusiones sobre los errores</a:t>
            </a:r>
            <a:endParaRPr/>
          </a:p>
        </p:txBody>
      </p:sp>
      <p:sp>
        <p:nvSpPr>
          <p:cNvPr id="883" name="Google Shape;883;p138"/>
          <p:cNvSpPr txBox="1"/>
          <p:nvPr>
            <p:ph idx="1" type="body"/>
          </p:nvPr>
        </p:nvSpPr>
        <p:spPr>
          <a:xfrm>
            <a:off x="326551" y="11947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a:t>En general el investigador controla la probabilidad α del error de tipo I cuando selecciona los valores críticos. Por lo tanto el rechazo de la hipótesis nula de manera errónea se puede fijar de antemano. Eso hace que rechazar la hipótesis nula sea una </a:t>
            </a:r>
            <a:r>
              <a:rPr b="1" i="1" lang="en"/>
              <a:t>conclusión fuerte</a:t>
            </a:r>
            <a:r>
              <a:rPr lang="en"/>
              <a:t> . La probabilidad β de error de tipo II no es constante, sino que depende del valor verdadero del parámetro. También depende β del tamaño de la muestra que se haya seleccionado. Como β está en función del tamaño de la muestra y del valor verdadero del parámetro, la decisión de aceptar la hipótesis nula se la considera una </a:t>
            </a:r>
            <a:r>
              <a:rPr b="1" i="1" lang="en"/>
              <a:t>conclusión débil</a:t>
            </a:r>
            <a:r>
              <a:rPr lang="en"/>
              <a:t> , a menos que se sepa que β es aceptablemente pequeño. </a:t>
            </a:r>
            <a:r>
              <a:rPr b="1" i="1" lang="en"/>
              <a:t>Por lo tanto cuando se acepta </a:t>
            </a:r>
            <a:r>
              <a:rPr b="1" i="1" lang="en">
                <a:solidFill>
                  <a:schemeClr val="dk1"/>
                </a:solidFill>
              </a:rPr>
              <a:t>H</a:t>
            </a:r>
            <a:r>
              <a:rPr b="1" baseline="-25000" i="1" lang="en">
                <a:solidFill>
                  <a:schemeClr val="dk1"/>
                </a:solidFill>
              </a:rPr>
              <a:t>0</a:t>
            </a:r>
            <a:r>
              <a:rPr b="1" i="1" lang="en">
                <a:solidFill>
                  <a:schemeClr val="dk1"/>
                </a:solidFill>
              </a:rPr>
              <a:t> </a:t>
            </a:r>
            <a:r>
              <a:rPr b="1" i="1" lang="en"/>
              <a:t>en realidad se es incapaz de rechazar H</a:t>
            </a:r>
            <a:r>
              <a:rPr b="1" baseline="-25000" i="1" lang="en"/>
              <a:t>0</a:t>
            </a:r>
            <a:r>
              <a:rPr b="1" i="1" lang="en"/>
              <a:t> . No se puede rechazar </a:t>
            </a:r>
            <a:r>
              <a:rPr b="1" i="1" lang="en">
                <a:solidFill>
                  <a:schemeClr val="dk1"/>
                </a:solidFill>
              </a:rPr>
              <a:t>H</a:t>
            </a:r>
            <a:r>
              <a:rPr b="1" baseline="-25000" i="1" lang="en">
                <a:solidFill>
                  <a:schemeClr val="dk1"/>
                </a:solidFill>
              </a:rPr>
              <a:t>0</a:t>
            </a:r>
            <a:r>
              <a:rPr b="1" i="1" lang="en">
                <a:solidFill>
                  <a:schemeClr val="dk1"/>
                </a:solidFill>
              </a:rPr>
              <a:t> </a:t>
            </a:r>
            <a:r>
              <a:rPr b="1" i="1" lang="en"/>
              <a:t> pues no hay evidencia en contra H</a:t>
            </a:r>
            <a:r>
              <a:rPr b="1" baseline="-25000" i="1" lang="en"/>
              <a:t>0</a:t>
            </a:r>
            <a:r>
              <a:rPr b="1" i="1" lang="en"/>
              <a:t> .</a:t>
            </a:r>
            <a:endParaRPr b="1" i="1"/>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3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sz="2400"/>
              <a:t>Prueba de hipótesis sobre la media, varianza conocida</a:t>
            </a:r>
            <a:endParaRPr sz="2400"/>
          </a:p>
        </p:txBody>
      </p:sp>
      <p:sp>
        <p:nvSpPr>
          <p:cNvPr id="889" name="Google Shape;889;p139"/>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b="1" lang="en"/>
              <a:t>Veamos ahora cómo construir una regla de decisión sobre la media de una población.</a:t>
            </a:r>
            <a:endParaRPr b="1"/>
          </a:p>
          <a:p>
            <a:pPr indent="0" lvl="0" marL="0" rtl="0" algn="l">
              <a:spcBef>
                <a:spcPts val="0"/>
              </a:spcBef>
              <a:spcAft>
                <a:spcPts val="0"/>
              </a:spcAft>
              <a:buClr>
                <a:schemeClr val="dk1"/>
              </a:buClr>
              <a:buSzPts val="1100"/>
              <a:buFont typeface="Arial"/>
              <a:buNone/>
            </a:pPr>
            <a:r>
              <a:rPr lang="en"/>
              <a:t>Supongamos que la variable aleatoria de interés X tiene una media μ y una varianza σ </a:t>
            </a:r>
            <a:r>
              <a:rPr baseline="30000" lang="en"/>
              <a:t>2</a:t>
            </a:r>
            <a:r>
              <a:rPr lang="en"/>
              <a:t> conocida.</a:t>
            </a:r>
            <a:endParaRPr/>
          </a:p>
          <a:p>
            <a:pPr indent="0" lvl="0" marL="0" rtl="0" algn="l">
              <a:spcBef>
                <a:spcPts val="0"/>
              </a:spcBef>
              <a:spcAft>
                <a:spcPts val="0"/>
              </a:spcAft>
              <a:buNone/>
            </a:pPr>
            <a:r>
              <a:rPr lang="en"/>
              <a:t>Asumimos que X tiene distribución normal, es decir X ~ N ( μ , σ 2 )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Supongamos que tenemos las hipótesis</a:t>
            </a:r>
            <a:endParaRPr>
              <a:solidFill>
                <a:schemeClr val="dk1"/>
              </a:solidFill>
            </a:endParaRPr>
          </a:p>
          <a:p>
            <a:pPr indent="0" lvl="0" marL="0" rtl="0" algn="ctr">
              <a:spcBef>
                <a:spcPts val="0"/>
              </a:spcBef>
              <a:spcAft>
                <a:spcPts val="0"/>
              </a:spcAft>
              <a:buClr>
                <a:schemeClr val="dk1"/>
              </a:buClr>
              <a:buSzPts val="1100"/>
              <a:buFont typeface="Arial"/>
              <a:buNone/>
            </a:pPr>
            <a:r>
              <a:rPr lang="en">
                <a:solidFill>
                  <a:schemeClr val="dk1"/>
                </a:solidFill>
              </a:rPr>
              <a:t>H </a:t>
            </a:r>
            <a:r>
              <a:rPr baseline="-25000" lang="en">
                <a:solidFill>
                  <a:schemeClr val="dk1"/>
                </a:solidFill>
              </a:rPr>
              <a:t>0</a:t>
            </a:r>
            <a:r>
              <a:rPr lang="en">
                <a:solidFill>
                  <a:schemeClr val="dk1"/>
                </a:solidFill>
              </a:rPr>
              <a:t> : μ = μ </a:t>
            </a:r>
            <a:r>
              <a:rPr baseline="-25000" lang="en">
                <a:solidFill>
                  <a:schemeClr val="dk1"/>
                </a:solidFill>
              </a:rPr>
              <a:t>0</a:t>
            </a:r>
            <a:endParaRPr baseline="-25000">
              <a:solidFill>
                <a:schemeClr val="dk1"/>
              </a:solidFill>
            </a:endParaRPr>
          </a:p>
          <a:p>
            <a:pPr indent="0" lvl="0" marL="0" rtl="0" algn="ctr">
              <a:spcBef>
                <a:spcPts val="0"/>
              </a:spcBef>
              <a:spcAft>
                <a:spcPts val="0"/>
              </a:spcAft>
              <a:buClr>
                <a:schemeClr val="dk1"/>
              </a:buClr>
              <a:buSzPts val="1100"/>
              <a:buFont typeface="Arial"/>
              <a:buNone/>
            </a:pPr>
            <a:r>
              <a:rPr lang="en">
                <a:solidFill>
                  <a:schemeClr val="dk1"/>
                </a:solidFill>
              </a:rPr>
              <a:t>contra</a:t>
            </a:r>
            <a:endParaRPr>
              <a:solidFill>
                <a:schemeClr val="dk1"/>
              </a:solidFill>
            </a:endParaRPr>
          </a:p>
          <a:p>
            <a:pPr indent="0" lvl="0" marL="0" rtl="0" algn="ctr">
              <a:spcBef>
                <a:spcPts val="0"/>
              </a:spcBef>
              <a:spcAft>
                <a:spcPts val="0"/>
              </a:spcAft>
              <a:buClr>
                <a:schemeClr val="dk1"/>
              </a:buClr>
              <a:buSzPts val="1100"/>
              <a:buFont typeface="Arial"/>
              <a:buNone/>
            </a:pPr>
            <a:r>
              <a:rPr lang="en">
                <a:solidFill>
                  <a:schemeClr val="dk1"/>
                </a:solidFill>
              </a:rPr>
              <a:t>H</a:t>
            </a:r>
            <a:r>
              <a:rPr baseline="-25000" lang="en">
                <a:solidFill>
                  <a:schemeClr val="dk1"/>
                </a:solidFill>
              </a:rPr>
              <a:t> 1 </a:t>
            </a:r>
            <a:r>
              <a:rPr lang="en">
                <a:solidFill>
                  <a:schemeClr val="dk1"/>
                </a:solidFill>
              </a:rPr>
              <a:t>: μ ≠ μ </a:t>
            </a:r>
            <a:r>
              <a:rPr baseline="-25000" lang="en">
                <a:solidFill>
                  <a:schemeClr val="dk1"/>
                </a:solidFill>
              </a:rPr>
              <a:t>0</a:t>
            </a:r>
            <a:endParaRPr baseline="-250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140"/>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sz="2400">
                <a:solidFill>
                  <a:schemeClr val="lt1"/>
                </a:solidFill>
              </a:rPr>
              <a:t>Prueba de hipótesis sobre la media, varianza conocida</a:t>
            </a:r>
            <a:endParaRPr sz="2400">
              <a:solidFill>
                <a:schemeClr val="lt1"/>
              </a:solidFill>
            </a:endParaRPr>
          </a:p>
        </p:txBody>
      </p:sp>
      <p:sp>
        <p:nvSpPr>
          <p:cNvPr id="895" name="Google Shape;895;p140"/>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t>Ya vimos que este tipo de regla de decisión se denomina </a:t>
            </a:r>
            <a:r>
              <a:rPr b="1" lang="en"/>
              <a:t>bilateral </a:t>
            </a:r>
            <a:r>
              <a:rPr lang="en"/>
              <a:t>o de </a:t>
            </a:r>
            <a:r>
              <a:rPr b="1" lang="en"/>
              <a:t>2 colas</a:t>
            </a:r>
            <a:r>
              <a:rPr lang="en"/>
              <a:t> y podemos visualizarla de la siguiente manera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96" name="Google Shape;896;p140"/>
          <p:cNvPicPr preferRelativeResize="0"/>
          <p:nvPr/>
        </p:nvPicPr>
        <p:blipFill>
          <a:blip r:embed="rId3">
            <a:alphaModFix/>
          </a:blip>
          <a:stretch>
            <a:fillRect/>
          </a:stretch>
        </p:blipFill>
        <p:spPr>
          <a:xfrm>
            <a:off x="558922" y="1957897"/>
            <a:ext cx="3975924" cy="2573475"/>
          </a:xfrm>
          <a:prstGeom prst="rect">
            <a:avLst/>
          </a:prstGeom>
          <a:noFill/>
          <a:ln>
            <a:noFill/>
          </a:ln>
        </p:spPr>
      </p:pic>
      <p:sp>
        <p:nvSpPr>
          <p:cNvPr id="897" name="Google Shape;897;p140"/>
          <p:cNvSpPr txBox="1"/>
          <p:nvPr/>
        </p:nvSpPr>
        <p:spPr>
          <a:xfrm>
            <a:off x="4200725" y="2228850"/>
            <a:ext cx="4140900" cy="20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 los datos que nos brinda la situación tomaremos como estadístico de prueba el pivote Z (porque conocemos la varianza poblacional y ademas se corresponde con una distribución normal)</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Google Shape;902;p141"/>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sz="2400">
                <a:solidFill>
                  <a:schemeClr val="lt1"/>
                </a:solidFill>
              </a:rPr>
              <a:t>Prueba de hipótesis sobre la media, varianza conocida</a:t>
            </a:r>
            <a:endParaRPr/>
          </a:p>
        </p:txBody>
      </p:sp>
      <p:sp>
        <p:nvSpPr>
          <p:cNvPr id="903" name="Google Shape;903;p141"/>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a:t>Es evidente que una muestra que produce un valor del estadístico de prueba que cae en las colas de la distribución de Z será inusual si H </a:t>
            </a:r>
            <a:r>
              <a:rPr baseline="-25000" lang="en"/>
              <a:t>0</a:t>
            </a:r>
            <a:r>
              <a:rPr lang="en"/>
              <a:t> : μ = μ </a:t>
            </a:r>
            <a:r>
              <a:rPr baseline="-25000" lang="en"/>
              <a:t>0</a:t>
            </a:r>
            <a:r>
              <a:rPr lang="en"/>
              <a:t> es verdadera, por lo tanto esto es un indicador que H </a:t>
            </a:r>
            <a:r>
              <a:rPr baseline="-25000" lang="en"/>
              <a:t>0</a:t>
            </a:r>
            <a:r>
              <a:rPr lang="en"/>
              <a:t> es falsa.</a:t>
            </a:r>
            <a:endParaRPr/>
          </a:p>
          <a:p>
            <a:pPr indent="0" lvl="0" marL="0" rtl="0" algn="l">
              <a:spcBef>
                <a:spcPts val="0"/>
              </a:spcBef>
              <a:spcAft>
                <a:spcPts val="0"/>
              </a:spcAft>
              <a:buNone/>
            </a:pPr>
            <a:r>
              <a:rPr lang="en"/>
              <a:t>Entonces la regla de decisión 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904" name="Google Shape;904;p141"/>
          <p:cNvPicPr preferRelativeResize="0"/>
          <p:nvPr/>
        </p:nvPicPr>
        <p:blipFill>
          <a:blip r:embed="rId3">
            <a:alphaModFix/>
          </a:blip>
          <a:stretch>
            <a:fillRect/>
          </a:stretch>
        </p:blipFill>
        <p:spPr>
          <a:xfrm>
            <a:off x="2911925" y="2895238"/>
            <a:ext cx="3009900" cy="10953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Google Shape;909;p142"/>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Ejemplo </a:t>
            </a:r>
            <a:endParaRPr/>
          </a:p>
        </p:txBody>
      </p:sp>
      <p:sp>
        <p:nvSpPr>
          <p:cNvPr id="910" name="Google Shape;910;p142"/>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rPr lang="en"/>
              <a:t>El porcentaje deseado de SiO 2 en cierto tipo de cemento aluminoso es 5.5. Para probar si el verdadero promedio de porcentaje es 5.5 para una planta de producción en particular, se analizaron 16 muestras obtenidas de manera independiente. Supongamos que el porcentaje de SiO 2 en una muestra está normalmente distribuido con σ = 3 , y que x = 5 . 25 .</a:t>
            </a:r>
            <a:endParaRPr/>
          </a:p>
          <a:p>
            <a:pPr indent="0" lvl="0" marL="0" rtl="0" algn="just">
              <a:spcBef>
                <a:spcPts val="0"/>
              </a:spcBef>
              <a:spcAft>
                <a:spcPts val="0"/>
              </a:spcAft>
              <a:buNone/>
            </a:pPr>
            <a:r>
              <a:rPr lang="en"/>
              <a:t>¿Indica esto de manera concluyente que el verdadero promedio de porcentaje </a:t>
            </a:r>
            <a:r>
              <a:rPr b="1" i="1" lang="en" u="sng"/>
              <a:t>difiere</a:t>
            </a:r>
            <a:r>
              <a:rPr lang="en"/>
              <a:t> de 5.5?. Utilice α = 0 . 01</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143"/>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Solución	</a:t>
            </a:r>
            <a:endParaRPr/>
          </a:p>
        </p:txBody>
      </p:sp>
      <p:sp>
        <p:nvSpPr>
          <p:cNvPr id="916" name="Google Shape;916;p143"/>
          <p:cNvSpPr txBox="1"/>
          <p:nvPr>
            <p:ph idx="1" type="body"/>
          </p:nvPr>
        </p:nvSpPr>
        <p:spPr>
          <a:xfrm>
            <a:off x="326551" y="966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t>La v.a. de interés es X: “porcentaje de SiO</a:t>
            </a:r>
            <a:r>
              <a:rPr baseline="-25000" lang="en"/>
              <a:t> 2</a:t>
            </a:r>
            <a:r>
              <a:rPr lang="en"/>
              <a:t> en cierto tipo de cemento aluminoso”</a:t>
            </a:r>
            <a:endParaRPr/>
          </a:p>
          <a:p>
            <a:pPr indent="0" lvl="0" marL="0" rtl="0" algn="l">
              <a:spcBef>
                <a:spcPts val="0"/>
              </a:spcBef>
              <a:spcAft>
                <a:spcPts val="0"/>
              </a:spcAft>
              <a:buNone/>
            </a:pPr>
            <a:r>
              <a:rPr lang="en"/>
              <a:t>Asumimos que X ~ N ( μ , 3</a:t>
            </a:r>
            <a:r>
              <a:rPr baseline="30000" lang="en"/>
              <a:t> 2 </a:t>
            </a:r>
            <a:r>
              <a:rPr lang="en"/>
              <a:t>)</a:t>
            </a:r>
            <a:endParaRPr/>
          </a:p>
          <a:p>
            <a:pPr indent="0" lvl="0" marL="0" rtl="0" algn="l">
              <a:spcBef>
                <a:spcPts val="0"/>
              </a:spcBef>
              <a:spcAft>
                <a:spcPts val="0"/>
              </a:spcAft>
              <a:buNone/>
            </a:pPr>
            <a:r>
              <a:rPr lang="en"/>
              <a:t>Podemos plantear las hipótesis</a:t>
            </a:r>
            <a:endParaRPr/>
          </a:p>
          <a:p>
            <a:pPr indent="0" lvl="0" marL="0" rtl="0" algn="l">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rPr lang="en"/>
              <a:t>H 0 : μ = 5 . 5 </a:t>
            </a:r>
            <a:endParaRPr/>
          </a:p>
          <a:p>
            <a:pPr indent="0" lvl="0" marL="0" rtl="0" algn="ctr">
              <a:spcBef>
                <a:spcPts val="0"/>
              </a:spcBef>
              <a:spcAft>
                <a:spcPts val="0"/>
              </a:spcAft>
              <a:buClr>
                <a:schemeClr val="dk1"/>
              </a:buClr>
              <a:buSzPts val="1100"/>
              <a:buFont typeface="Arial"/>
              <a:buNone/>
            </a:pPr>
            <a:r>
              <a:rPr lang="en"/>
              <a:t>contra</a:t>
            </a:r>
            <a:endParaRPr/>
          </a:p>
          <a:p>
            <a:pPr indent="0" lvl="0" marL="0" rtl="0" algn="ctr">
              <a:spcBef>
                <a:spcPts val="0"/>
              </a:spcBef>
              <a:spcAft>
                <a:spcPts val="0"/>
              </a:spcAft>
              <a:buNone/>
            </a:pPr>
            <a:r>
              <a:rPr lang="en"/>
              <a:t>H 1 : μ ≠ 5 . 5</a:t>
            </a:r>
            <a:endParaRPr/>
          </a:p>
          <a:p>
            <a:pPr indent="0" lvl="0" marL="0" rtl="0" algn="ctr">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Tenemos una muestra de tamaño n = 16 que dio un promedio muestral x = 5.25</a:t>
            </a:r>
            <a:endParaRPr/>
          </a:p>
          <a:p>
            <a:pPr indent="0" lvl="0" marL="0" rtl="0" algn="l">
              <a:spcBef>
                <a:spcPts val="0"/>
              </a:spcBef>
              <a:spcAft>
                <a:spcPts val="0"/>
              </a:spcAft>
              <a:buNone/>
            </a:pPr>
            <a:r>
              <a:rPr lang="en"/>
              <a:t>Como α = 0 . 01 entonces z </a:t>
            </a:r>
            <a:r>
              <a:rPr baseline="-25000" lang="en"/>
              <a:t>α/2</a:t>
            </a:r>
            <a:r>
              <a:rPr lang="en"/>
              <a:t> = z </a:t>
            </a:r>
            <a:r>
              <a:rPr baseline="-25000" lang="en"/>
              <a:t>0 . 005 </a:t>
            </a:r>
            <a:r>
              <a:rPr lang="en"/>
              <a:t>= 2 . 575</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36"/>
          <p:cNvPicPr preferRelativeResize="0"/>
          <p:nvPr/>
        </p:nvPicPr>
        <p:blipFill>
          <a:blip r:embed="rId3">
            <a:alphaModFix/>
          </a:blip>
          <a:stretch>
            <a:fillRect/>
          </a:stretch>
        </p:blipFill>
        <p:spPr>
          <a:xfrm>
            <a:off x="914400" y="2529732"/>
            <a:ext cx="7139897" cy="2065631"/>
          </a:xfrm>
          <a:prstGeom prst="rect">
            <a:avLst/>
          </a:prstGeom>
          <a:noFill/>
          <a:ln>
            <a:noFill/>
          </a:ln>
        </p:spPr>
      </p:pic>
      <p:sp>
        <p:nvSpPr>
          <p:cNvPr id="184" name="Google Shape;184;p36"/>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Ejemplo continuo</a:t>
            </a:r>
            <a:endParaRPr/>
          </a:p>
        </p:txBody>
      </p:sp>
      <p:sp>
        <p:nvSpPr>
          <p:cNvPr id="185" name="Google Shape;185;p36"/>
          <p:cNvSpPr txBox="1"/>
          <p:nvPr>
            <p:ph idx="1" type="body"/>
          </p:nvPr>
        </p:nvSpPr>
        <p:spPr>
          <a:xfrm>
            <a:off x="326550" y="1347170"/>
            <a:ext cx="8327100" cy="14259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La altura de un cierto árbol sigue una v.a. con función de densidad</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 f(x) =x/12, con 1&lt;x&lt;5</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Calcular la Esperanza de X</a:t>
            </a:r>
            <a:endParaRPr>
              <a:latin typeface="Roboto"/>
              <a:ea typeface="Roboto"/>
              <a:cs typeface="Roboto"/>
              <a:sym typeface="Roboto"/>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144"/>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Revisemos quien es z</a:t>
            </a:r>
            <a:r>
              <a:rPr baseline="-25000" lang="en"/>
              <a:t>0,05</a:t>
            </a:r>
            <a:endParaRPr baseline="-25000"/>
          </a:p>
        </p:txBody>
      </p:sp>
      <p:pic>
        <p:nvPicPr>
          <p:cNvPr id="922" name="Google Shape;922;p144"/>
          <p:cNvPicPr preferRelativeResize="0"/>
          <p:nvPr/>
        </p:nvPicPr>
        <p:blipFill>
          <a:blip r:embed="rId3">
            <a:alphaModFix/>
          </a:blip>
          <a:stretch>
            <a:fillRect/>
          </a:stretch>
        </p:blipFill>
        <p:spPr>
          <a:xfrm>
            <a:off x="2460400" y="1111888"/>
            <a:ext cx="6419850" cy="3419475"/>
          </a:xfrm>
          <a:prstGeom prst="rect">
            <a:avLst/>
          </a:prstGeom>
          <a:noFill/>
          <a:ln>
            <a:noFill/>
          </a:ln>
        </p:spPr>
      </p:pic>
      <p:cxnSp>
        <p:nvCxnSpPr>
          <p:cNvPr id="923" name="Google Shape;923;p144"/>
          <p:cNvCxnSpPr/>
          <p:nvPr/>
        </p:nvCxnSpPr>
        <p:spPr>
          <a:xfrm flipH="1" rot="10800000">
            <a:off x="2610050" y="4365725"/>
            <a:ext cx="4608300" cy="10800"/>
          </a:xfrm>
          <a:prstGeom prst="straightConnector1">
            <a:avLst/>
          </a:prstGeom>
          <a:noFill/>
          <a:ln cap="flat" cmpd="sng" w="9525">
            <a:solidFill>
              <a:srgbClr val="CC0000"/>
            </a:solidFill>
            <a:prstDash val="solid"/>
            <a:round/>
            <a:headEnd len="med" w="med" type="none"/>
            <a:tailEnd len="med" w="med" type="none"/>
          </a:ln>
        </p:spPr>
      </p:cxnSp>
      <p:cxnSp>
        <p:nvCxnSpPr>
          <p:cNvPr id="924" name="Google Shape;924;p144"/>
          <p:cNvCxnSpPr/>
          <p:nvPr/>
        </p:nvCxnSpPr>
        <p:spPr>
          <a:xfrm>
            <a:off x="7218350" y="1842500"/>
            <a:ext cx="10800" cy="2511600"/>
          </a:xfrm>
          <a:prstGeom prst="straightConnector1">
            <a:avLst/>
          </a:prstGeom>
          <a:noFill/>
          <a:ln cap="flat" cmpd="sng" w="9525">
            <a:solidFill>
              <a:srgbClr val="CC0000"/>
            </a:solidFill>
            <a:prstDash val="solid"/>
            <a:round/>
            <a:headEnd len="med" w="med" type="none"/>
            <a:tailEnd len="med" w="med" type="none"/>
          </a:ln>
        </p:spPr>
      </p:cxnSp>
      <p:sp>
        <p:nvSpPr>
          <p:cNvPr id="925" name="Google Shape;925;p144"/>
          <p:cNvSpPr txBox="1"/>
          <p:nvPr/>
        </p:nvSpPr>
        <p:spPr>
          <a:xfrm>
            <a:off x="326550" y="1842500"/>
            <a:ext cx="2064000" cy="8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Fda de la normal</a:t>
            </a:r>
            <a:endParaRPr b="1" sz="18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Google Shape;930;p145"/>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Solución analítica</a:t>
            </a:r>
            <a:endParaRPr/>
          </a:p>
        </p:txBody>
      </p:sp>
      <p:pic>
        <p:nvPicPr>
          <p:cNvPr id="931" name="Google Shape;931;p145"/>
          <p:cNvPicPr preferRelativeResize="0"/>
          <p:nvPr/>
        </p:nvPicPr>
        <p:blipFill>
          <a:blip r:embed="rId3">
            <a:alphaModFix/>
          </a:blip>
          <a:stretch>
            <a:fillRect/>
          </a:stretch>
        </p:blipFill>
        <p:spPr>
          <a:xfrm>
            <a:off x="850475" y="1049800"/>
            <a:ext cx="6696075" cy="35888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146"/>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p-valor</a:t>
            </a:r>
            <a:endParaRPr/>
          </a:p>
        </p:txBody>
      </p:sp>
      <p:sp>
        <p:nvSpPr>
          <p:cNvPr id="937" name="Google Shape;937;p146"/>
          <p:cNvSpPr txBox="1"/>
          <p:nvPr>
            <p:ph idx="1" type="body"/>
          </p:nvPr>
        </p:nvSpPr>
        <p:spPr>
          <a:xfrm>
            <a:off x="326551" y="11947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a:t>Hasta ahora se dieron los resultados de una prueba de hipótesis estableciendo si la hipótesis nula fue o no rechazada con un valor especificado de α o nivel de significancia. A menudo este planteamiento resulta inadecuado, ya que no proporciona ninguna idea sobre si el valor calculado del estadístico está apenas en la región de rechazo o bien ubicado dentro de ella. </a:t>
            </a:r>
            <a:endParaRPr/>
          </a:p>
          <a:p>
            <a:pPr indent="0" lvl="0" marL="0" rtl="0" algn="just">
              <a:spcBef>
                <a:spcPts val="0"/>
              </a:spcBef>
              <a:spcAft>
                <a:spcPts val="0"/>
              </a:spcAft>
              <a:buNone/>
            </a:pPr>
            <a:r>
              <a:rPr lang="en"/>
              <a:t>Para evitar estas dificultades, se adopta el enfoque del p-valor . El valor p o p-valor es la probabilidad que el estadístico de prueba tome un valor que sea al menos tan extremo como el valor observado del estadístico de prueba cuando la hipótesis nula es verdadera. Es así como el p-valor da mucha información sobre el peso de la evidencia contra H</a:t>
            </a:r>
            <a:r>
              <a:rPr baseline="-25000" lang="en"/>
              <a:t>0</a:t>
            </a:r>
            <a:r>
              <a:rPr lang="en"/>
              <a:t> , de modo que el investigador pueda llegar a una conclusión para cualquier nivel de significancia especificado.</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1" name="Shape 941"/>
        <p:cNvGrpSpPr/>
        <p:nvPr/>
      </p:nvGrpSpPr>
      <p:grpSpPr>
        <a:xfrm>
          <a:off x="0" y="0"/>
          <a:ext cx="0" cy="0"/>
          <a:chOff x="0" y="0"/>
          <a:chExt cx="0" cy="0"/>
        </a:xfrm>
      </p:grpSpPr>
      <p:sp>
        <p:nvSpPr>
          <p:cNvPr id="942" name="Google Shape;942;p147"/>
          <p:cNvSpPr txBox="1"/>
          <p:nvPr/>
        </p:nvSpPr>
        <p:spPr>
          <a:xfrm>
            <a:off x="308575" y="1613675"/>
            <a:ext cx="8408700" cy="1518000"/>
          </a:xfrm>
          <a:prstGeom prst="rect">
            <a:avLst/>
          </a:prstGeom>
          <a:solidFill>
            <a:srgbClr val="EA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4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t/>
            </a:r>
            <a:endParaRPr/>
          </a:p>
        </p:txBody>
      </p:sp>
      <p:sp>
        <p:nvSpPr>
          <p:cNvPr id="944" name="Google Shape;944;p147"/>
          <p:cNvSpPr txBox="1"/>
          <p:nvPr>
            <p:ph idx="1" type="body"/>
          </p:nvPr>
        </p:nvSpPr>
        <p:spPr>
          <a:xfrm>
            <a:off x="349376" y="15660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b="1" i="1" lang="en" sz="3000"/>
              <a:t>El valor p es el nivel de significancia más pequeño que conduce al rechazo de la hipótesis nula H</a:t>
            </a:r>
            <a:r>
              <a:rPr b="1" baseline="-25000" i="1" lang="en" sz="3000"/>
              <a:t>0</a:t>
            </a:r>
            <a:endParaRPr b="1" baseline="-25000" i="1" sz="3000"/>
          </a:p>
        </p:txBody>
      </p:sp>
      <p:pic>
        <p:nvPicPr>
          <p:cNvPr id="945" name="Google Shape;945;p147"/>
          <p:cNvPicPr preferRelativeResize="0"/>
          <p:nvPr/>
        </p:nvPicPr>
        <p:blipFill>
          <a:blip r:embed="rId3">
            <a:alphaModFix/>
          </a:blip>
          <a:stretch>
            <a:fillRect/>
          </a:stretch>
        </p:blipFill>
        <p:spPr>
          <a:xfrm>
            <a:off x="152400" y="1009639"/>
            <a:ext cx="104775" cy="133350"/>
          </a:xfrm>
          <a:prstGeom prst="rect">
            <a:avLst/>
          </a:prstGeom>
          <a:noFill/>
          <a:ln>
            <a:noFill/>
          </a:ln>
        </p:spPr>
      </p:pic>
      <p:sp>
        <p:nvSpPr>
          <p:cNvPr id="946" name="Google Shape;946;p147"/>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47"/>
          <p:cNvSpPr txBox="1"/>
          <p:nvPr/>
        </p:nvSpPr>
        <p:spPr>
          <a:xfrm>
            <a:off x="513250" y="3437375"/>
            <a:ext cx="7600500" cy="7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A menor p-value &gt; evidencia contra H</a:t>
            </a:r>
            <a:r>
              <a:rPr baseline="-25000" lang="en" sz="1800"/>
              <a:t>0</a:t>
            </a:r>
            <a:endParaRPr baseline="-25000" sz="18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14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P-valor para unilaterales</a:t>
            </a:r>
            <a:endParaRPr/>
          </a:p>
        </p:txBody>
      </p:sp>
      <p:sp>
        <p:nvSpPr>
          <p:cNvPr id="953" name="Google Shape;953;p148"/>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a:t>Para las pruebas de distribuciones normales presentadas hasta el momento, es sencillo calcular el p-valor.</a:t>
            </a:r>
            <a:endParaRPr/>
          </a:p>
          <a:p>
            <a:pPr indent="0" lvl="0" marL="0" rtl="0" algn="l">
              <a:spcBef>
                <a:spcPts val="0"/>
              </a:spcBef>
              <a:spcAft>
                <a:spcPts val="0"/>
              </a:spcAft>
              <a:buNone/>
            </a:pPr>
            <a:r>
              <a:rPr lang="en"/>
              <a:t>Si z</a:t>
            </a:r>
            <a:r>
              <a:rPr baseline="-25000" lang="en"/>
              <a:t>0</a:t>
            </a:r>
            <a:r>
              <a:rPr lang="en"/>
              <a:t> es el valor calculado del estadístico de prueba Z , entonces el p-valor 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 si las hipótesis son H</a:t>
            </a:r>
            <a:r>
              <a:rPr baseline="-25000" lang="en"/>
              <a:t>0</a:t>
            </a:r>
            <a:r>
              <a:rPr lang="en"/>
              <a:t> : μ = μ</a:t>
            </a:r>
            <a:r>
              <a:rPr baseline="-25000" lang="en"/>
              <a:t>0</a:t>
            </a:r>
            <a:r>
              <a:rPr lang="en"/>
              <a:t> contra H 1 : μ ≠ μ</a:t>
            </a:r>
            <a:r>
              <a:rPr baseline="-25000" lang="en">
                <a:solidFill>
                  <a:schemeClr val="dk1"/>
                </a:solidFill>
              </a:rPr>
              <a:t>0</a:t>
            </a:r>
            <a:endParaRPr/>
          </a:p>
          <a:p>
            <a:pPr indent="0" lvl="0" marL="0" rtl="0" algn="l">
              <a:spcBef>
                <a:spcPts val="0"/>
              </a:spcBef>
              <a:spcAft>
                <a:spcPts val="0"/>
              </a:spcAft>
              <a:buNone/>
            </a:pPr>
            <a:r>
              <a:t/>
            </a:r>
            <a:endParaRPr/>
          </a:p>
          <a:p>
            <a:pPr indent="457200" lvl="0" marL="0" rtl="0" algn="ctr">
              <a:spcBef>
                <a:spcPts val="0"/>
              </a:spcBef>
              <a:spcAft>
                <a:spcPts val="0"/>
              </a:spcAft>
              <a:buNone/>
            </a:pPr>
            <a:r>
              <a:rPr lang="en"/>
              <a:t>p − valor = P ( Z &gt; z</a:t>
            </a:r>
            <a:r>
              <a:rPr baseline="-25000" lang="en">
                <a:solidFill>
                  <a:schemeClr val="dk1"/>
                </a:solidFill>
              </a:rPr>
              <a:t>0</a:t>
            </a:r>
            <a:r>
              <a:rPr lang="en"/>
              <a:t>) = 1 − P ( Z &lt; z</a:t>
            </a:r>
            <a:r>
              <a:rPr baseline="-25000" lang="en">
                <a:solidFill>
                  <a:schemeClr val="dk1"/>
                </a:solidFill>
              </a:rPr>
              <a:t>0</a:t>
            </a:r>
            <a:r>
              <a:rPr lang="en"/>
              <a:t> ) = </a:t>
            </a:r>
            <a:endParaRPr/>
          </a:p>
          <a:p>
            <a:pPr indent="457200" lvl="0" marL="0" rtl="0" algn="ctr">
              <a:spcBef>
                <a:spcPts val="0"/>
              </a:spcBef>
              <a:spcAft>
                <a:spcPts val="0"/>
              </a:spcAft>
              <a:buNone/>
            </a:pPr>
            <a:r>
              <a:rPr lang="en"/>
              <a:t>1 − [ Φ ( z</a:t>
            </a:r>
            <a:r>
              <a:rPr baseline="-25000" lang="en">
                <a:solidFill>
                  <a:schemeClr val="dk1"/>
                </a:solidFill>
              </a:rPr>
              <a:t>0</a:t>
            </a:r>
            <a:r>
              <a:rPr lang="en"/>
              <a:t> ) − Φ ( − z</a:t>
            </a:r>
            <a:r>
              <a:rPr baseline="-25000" lang="en">
                <a:solidFill>
                  <a:schemeClr val="dk1"/>
                </a:solidFill>
              </a:rPr>
              <a:t>0</a:t>
            </a:r>
            <a:r>
              <a:rPr lang="en"/>
              <a:t> ) ] =</a:t>
            </a:r>
            <a:endParaRPr/>
          </a:p>
          <a:p>
            <a:pPr indent="457200" lvl="0" marL="0" rtl="0" algn="ctr">
              <a:spcBef>
                <a:spcPts val="0"/>
              </a:spcBef>
              <a:spcAft>
                <a:spcPts val="0"/>
              </a:spcAft>
              <a:buNone/>
            </a:pPr>
            <a:r>
              <a:rPr lang="en"/>
              <a:t> 1 − [ 2 Φ ( z</a:t>
            </a:r>
            <a:r>
              <a:rPr baseline="-25000" lang="en">
                <a:solidFill>
                  <a:schemeClr val="dk1"/>
                </a:solidFill>
              </a:rPr>
              <a:t>0</a:t>
            </a:r>
            <a:r>
              <a:rPr lang="en"/>
              <a:t> ) − 1 ] =</a:t>
            </a:r>
            <a:endParaRPr/>
          </a:p>
          <a:p>
            <a:pPr indent="457200" lvl="0" marL="0" rtl="0" algn="ctr">
              <a:spcBef>
                <a:spcPts val="0"/>
              </a:spcBef>
              <a:spcAft>
                <a:spcPts val="0"/>
              </a:spcAft>
              <a:buNone/>
            </a:pPr>
            <a:r>
              <a:rPr lang="en"/>
              <a:t> 2 [ 1 − Φ ( z</a:t>
            </a:r>
            <a:r>
              <a:rPr baseline="-25000" lang="en">
                <a:solidFill>
                  <a:schemeClr val="dk1"/>
                </a:solidFill>
              </a:rPr>
              <a:t>0</a:t>
            </a:r>
            <a:r>
              <a:rPr lang="en"/>
              <a:t> )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Google Shape;958;p14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La unilateral</a:t>
            </a:r>
            <a:endParaRPr/>
          </a:p>
        </p:txBody>
      </p:sp>
      <p:pic>
        <p:nvPicPr>
          <p:cNvPr id="959" name="Google Shape;959;p149"/>
          <p:cNvPicPr preferRelativeResize="0"/>
          <p:nvPr/>
        </p:nvPicPr>
        <p:blipFill>
          <a:blip r:embed="rId3">
            <a:alphaModFix/>
          </a:blip>
          <a:stretch>
            <a:fillRect/>
          </a:stretch>
        </p:blipFill>
        <p:spPr>
          <a:xfrm>
            <a:off x="326550" y="1631088"/>
            <a:ext cx="3352800" cy="2238375"/>
          </a:xfrm>
          <a:prstGeom prst="rect">
            <a:avLst/>
          </a:prstGeom>
          <a:noFill/>
          <a:ln>
            <a:noFill/>
          </a:ln>
        </p:spPr>
      </p:pic>
      <p:sp>
        <p:nvSpPr>
          <p:cNvPr id="960" name="Google Shape;960;p149"/>
          <p:cNvSpPr/>
          <p:nvPr/>
        </p:nvSpPr>
        <p:spPr>
          <a:xfrm>
            <a:off x="3887650" y="2574650"/>
            <a:ext cx="1408800" cy="316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49"/>
          <p:cNvSpPr txBox="1"/>
          <p:nvPr/>
        </p:nvSpPr>
        <p:spPr>
          <a:xfrm>
            <a:off x="5351050" y="1663238"/>
            <a:ext cx="3520500" cy="2174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Este gráfico nos muestra que el p-valor es </a:t>
            </a:r>
            <a:r>
              <a:rPr lang="en"/>
              <a:t>más</a:t>
            </a:r>
            <a:r>
              <a:rPr lang="en"/>
              <a:t> grande que el nivel de </a:t>
            </a:r>
            <a:r>
              <a:rPr lang="en"/>
              <a:t>significancia</a:t>
            </a:r>
            <a:r>
              <a:rPr lang="en"/>
              <a:t>, lo que nos lleva a decidir que no podemos rechazar la H</a:t>
            </a:r>
            <a:r>
              <a:rPr baseline="-25000" lang="en"/>
              <a:t>0, </a:t>
            </a:r>
            <a:r>
              <a:rPr lang="en"/>
              <a:t>por ser el p-valor &gt; 𝛂.</a:t>
            </a:r>
            <a:endParaRPr/>
          </a:p>
          <a:p>
            <a:pPr indent="0" lvl="0" marL="0" rtl="0" algn="just">
              <a:spcBef>
                <a:spcPts val="0"/>
              </a:spcBef>
              <a:spcAft>
                <a:spcPts val="0"/>
              </a:spcAft>
              <a:buNone/>
            </a:pPr>
            <a:r>
              <a:rPr lang="en"/>
              <a:t>En este caso si no pudiésemos llegar a mejorar nuestra muestra la </a:t>
            </a:r>
            <a:r>
              <a:rPr lang="en"/>
              <a:t>decisión</a:t>
            </a:r>
            <a:r>
              <a:rPr lang="en"/>
              <a:t> que podemos tomar es tener un mayor nivel de tolerancia recalculando nuestro nivel de significancia con el valor de p-value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150"/>
          <p:cNvSpPr/>
          <p:nvPr/>
        </p:nvSpPr>
        <p:spPr>
          <a:xfrm>
            <a:off x="196575" y="1014025"/>
            <a:ext cx="4149600" cy="318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50"/>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Las bilaterales</a:t>
            </a:r>
            <a:endParaRPr/>
          </a:p>
        </p:txBody>
      </p:sp>
      <p:sp>
        <p:nvSpPr>
          <p:cNvPr id="968" name="Google Shape;968;p150"/>
          <p:cNvSpPr txBox="1"/>
          <p:nvPr>
            <p:ph idx="1" type="body"/>
          </p:nvPr>
        </p:nvSpPr>
        <p:spPr>
          <a:xfrm>
            <a:off x="326550" y="1347175"/>
            <a:ext cx="4019700" cy="3184200"/>
          </a:xfrm>
          <a:prstGeom prst="rect">
            <a:avLst/>
          </a:prstGeom>
        </p:spPr>
        <p:txBody>
          <a:bodyPr anchorCtr="0" anchor="t" bIns="76025" lIns="76025" spcFirstLastPara="1" rIns="76025" wrap="square" tIns="76025">
            <a:noAutofit/>
          </a:bodyPr>
          <a:lstStyle/>
          <a:p>
            <a:pPr indent="0" lvl="0" marL="0" rtl="0" algn="ctr">
              <a:spcBef>
                <a:spcPts val="0"/>
              </a:spcBef>
              <a:spcAft>
                <a:spcPts val="0"/>
              </a:spcAft>
              <a:buNone/>
            </a:pPr>
            <a:r>
              <a:rPr lang="en"/>
              <a:t>b) si las hipótesis son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H</a:t>
            </a:r>
            <a:r>
              <a:rPr baseline="-25000" lang="en">
                <a:solidFill>
                  <a:schemeClr val="dk1"/>
                </a:solidFill>
              </a:rPr>
              <a:t>0</a:t>
            </a:r>
            <a:r>
              <a:rPr lang="en"/>
              <a:t>: μ = μ</a:t>
            </a:r>
            <a:r>
              <a:rPr baseline="-25000" lang="en">
                <a:solidFill>
                  <a:schemeClr val="dk1"/>
                </a:solidFill>
              </a:rPr>
              <a:t>0</a:t>
            </a:r>
            <a:endParaRPr/>
          </a:p>
          <a:p>
            <a:pPr indent="0" lvl="0" marL="0" rtl="0" algn="ctr">
              <a:spcBef>
                <a:spcPts val="0"/>
              </a:spcBef>
              <a:spcAft>
                <a:spcPts val="0"/>
              </a:spcAft>
              <a:buNone/>
            </a:pPr>
            <a:r>
              <a:rPr lang="en"/>
              <a:t>Contra</a:t>
            </a:r>
            <a:endParaRPr/>
          </a:p>
          <a:p>
            <a:pPr indent="0" lvl="0" marL="0" rtl="0" algn="ctr">
              <a:spcBef>
                <a:spcPts val="0"/>
              </a:spcBef>
              <a:spcAft>
                <a:spcPts val="0"/>
              </a:spcAft>
              <a:buNone/>
            </a:pPr>
            <a:r>
              <a:rPr lang="en"/>
              <a:t>H 1 : μ &gt; μ</a:t>
            </a:r>
            <a:r>
              <a:rPr baseline="-25000" lang="en">
                <a:solidFill>
                  <a:schemeClr val="dk1"/>
                </a:solidFill>
              </a:rPr>
              <a:t>0</a:t>
            </a:r>
            <a:endParaRPr baseline="-25000">
              <a:solidFill>
                <a:schemeClr val="dk1"/>
              </a:solidFill>
            </a:endParaRPr>
          </a:p>
          <a:p>
            <a:pPr indent="0" lvl="0" marL="0" rtl="0" algn="ctr">
              <a:spcBef>
                <a:spcPts val="0"/>
              </a:spcBef>
              <a:spcAft>
                <a:spcPts val="0"/>
              </a:spcAft>
              <a:buNone/>
            </a:pPr>
            <a:r>
              <a:t/>
            </a:r>
            <a:endParaRPr baseline="-25000">
              <a:solidFill>
                <a:schemeClr val="dk1"/>
              </a:solidFill>
            </a:endParaRPr>
          </a:p>
          <a:p>
            <a:pPr indent="0" lvl="0" marL="0" rtl="0" algn="ctr">
              <a:spcBef>
                <a:spcPts val="0"/>
              </a:spcBef>
              <a:spcAft>
                <a:spcPts val="0"/>
              </a:spcAft>
              <a:buNone/>
            </a:pPr>
            <a:r>
              <a:rPr lang="en"/>
              <a:t>p − valor = P ( Z &gt; z</a:t>
            </a:r>
            <a:r>
              <a:rPr baseline="-25000" lang="en">
                <a:solidFill>
                  <a:schemeClr val="dk1"/>
                </a:solidFill>
              </a:rPr>
              <a:t>0</a:t>
            </a:r>
            <a:r>
              <a:rPr lang="en"/>
              <a:t> ) =</a:t>
            </a:r>
            <a:endParaRPr/>
          </a:p>
          <a:p>
            <a:pPr indent="0" lvl="0" marL="0" rtl="0" algn="ctr">
              <a:spcBef>
                <a:spcPts val="0"/>
              </a:spcBef>
              <a:spcAft>
                <a:spcPts val="0"/>
              </a:spcAft>
              <a:buNone/>
            </a:pPr>
            <a:r>
              <a:rPr lang="en"/>
              <a:t> 1 − P ( Z ≤ z</a:t>
            </a:r>
            <a:r>
              <a:rPr baseline="-25000" lang="en">
                <a:solidFill>
                  <a:schemeClr val="dk1"/>
                </a:solidFill>
              </a:rPr>
              <a:t>0</a:t>
            </a:r>
            <a:r>
              <a:rPr lang="en"/>
              <a:t> ) = </a:t>
            </a:r>
            <a:endParaRPr/>
          </a:p>
          <a:p>
            <a:pPr indent="0" lvl="0" marL="0" rtl="0" algn="ctr">
              <a:spcBef>
                <a:spcPts val="0"/>
              </a:spcBef>
              <a:spcAft>
                <a:spcPts val="0"/>
              </a:spcAft>
              <a:buNone/>
            </a:pPr>
            <a:r>
              <a:rPr lang="en"/>
              <a:t>1 − Φ ( z</a:t>
            </a:r>
            <a:r>
              <a:rPr baseline="-25000" lang="en">
                <a:solidFill>
                  <a:schemeClr val="dk1"/>
                </a:solidFill>
              </a:rPr>
              <a:t>0</a:t>
            </a:r>
            <a:r>
              <a:rPr lang="en"/>
              <a:t>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
        <p:nvSpPr>
          <p:cNvPr id="969" name="Google Shape;969;p150"/>
          <p:cNvSpPr/>
          <p:nvPr/>
        </p:nvSpPr>
        <p:spPr>
          <a:xfrm>
            <a:off x="4768575" y="1014025"/>
            <a:ext cx="4149600" cy="318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50"/>
          <p:cNvSpPr txBox="1"/>
          <p:nvPr/>
        </p:nvSpPr>
        <p:spPr>
          <a:xfrm>
            <a:off x="5274550" y="1428025"/>
            <a:ext cx="2992200" cy="21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sz="1800">
                <a:solidFill>
                  <a:schemeClr val="dk1"/>
                </a:solidFill>
              </a:rPr>
              <a:t>si las hipótesis son </a:t>
            </a:r>
            <a:endParaRPr sz="1800">
              <a:solidFill>
                <a:schemeClr val="dk1"/>
              </a:solidFill>
            </a:endParaRPr>
          </a:p>
          <a:p>
            <a:pPr indent="0" lvl="0" marL="0" rtl="0" algn="ctr">
              <a:spcBef>
                <a:spcPts val="0"/>
              </a:spcBef>
              <a:spcAft>
                <a:spcPts val="0"/>
              </a:spcAft>
              <a:buClr>
                <a:schemeClr val="dk1"/>
              </a:buClr>
              <a:buSzPts val="1100"/>
              <a:buFont typeface="Arial"/>
              <a:buNone/>
            </a:pPr>
            <a:r>
              <a:t/>
            </a:r>
            <a:endParaRPr sz="1800">
              <a:solidFill>
                <a:schemeClr val="dk1"/>
              </a:solidFill>
            </a:endParaRPr>
          </a:p>
          <a:p>
            <a:pPr indent="0" lvl="0" marL="0" rtl="0" algn="ctr">
              <a:spcBef>
                <a:spcPts val="0"/>
              </a:spcBef>
              <a:spcAft>
                <a:spcPts val="0"/>
              </a:spcAft>
              <a:buClr>
                <a:schemeClr val="dk1"/>
              </a:buClr>
              <a:buSzPts val="1100"/>
              <a:buFont typeface="Arial"/>
              <a:buNone/>
            </a:pPr>
            <a:r>
              <a:rPr lang="en" sz="1800">
                <a:solidFill>
                  <a:schemeClr val="dk1"/>
                </a:solidFill>
              </a:rPr>
              <a:t>H</a:t>
            </a:r>
            <a:r>
              <a:rPr baseline="-25000" lang="en" sz="1800">
                <a:solidFill>
                  <a:schemeClr val="dk1"/>
                </a:solidFill>
              </a:rPr>
              <a:t>0</a:t>
            </a:r>
            <a:r>
              <a:rPr lang="en" sz="1800">
                <a:solidFill>
                  <a:schemeClr val="dk1"/>
                </a:solidFill>
              </a:rPr>
              <a:t>: μ = μ</a:t>
            </a:r>
            <a:r>
              <a:rPr baseline="-25000" lang="en" sz="1800">
                <a:solidFill>
                  <a:schemeClr val="dk1"/>
                </a:solidFill>
              </a:rPr>
              <a:t>0</a:t>
            </a:r>
            <a:endParaRPr sz="1800">
              <a:solidFill>
                <a:schemeClr val="dk1"/>
              </a:solidFill>
            </a:endParaRPr>
          </a:p>
          <a:p>
            <a:pPr indent="0" lvl="0" marL="0" rtl="0" algn="ctr">
              <a:spcBef>
                <a:spcPts val="0"/>
              </a:spcBef>
              <a:spcAft>
                <a:spcPts val="0"/>
              </a:spcAft>
              <a:buClr>
                <a:schemeClr val="dk1"/>
              </a:buClr>
              <a:buSzPts val="1100"/>
              <a:buFont typeface="Arial"/>
              <a:buNone/>
            </a:pPr>
            <a:r>
              <a:rPr lang="en" sz="1800">
                <a:solidFill>
                  <a:schemeClr val="dk1"/>
                </a:solidFill>
              </a:rPr>
              <a:t>Contra</a:t>
            </a:r>
            <a:endParaRPr sz="1800">
              <a:solidFill>
                <a:schemeClr val="dk1"/>
              </a:solidFill>
            </a:endParaRPr>
          </a:p>
          <a:p>
            <a:pPr indent="0" lvl="0" marL="0" rtl="0" algn="ctr">
              <a:spcBef>
                <a:spcPts val="0"/>
              </a:spcBef>
              <a:spcAft>
                <a:spcPts val="0"/>
              </a:spcAft>
              <a:buNone/>
            </a:pPr>
            <a:r>
              <a:rPr lang="en" sz="1800">
                <a:solidFill>
                  <a:schemeClr val="dk1"/>
                </a:solidFill>
              </a:rPr>
              <a:t>H 1 : μ &lt; μ</a:t>
            </a:r>
            <a:r>
              <a:rPr baseline="-25000" lang="en" sz="1800">
                <a:solidFill>
                  <a:schemeClr val="dk1"/>
                </a:solidFill>
              </a:rPr>
              <a:t>0</a:t>
            </a:r>
            <a:endParaRPr baseline="-25000" sz="1800">
              <a:solidFill>
                <a:schemeClr val="dk1"/>
              </a:solidFill>
            </a:endParaRPr>
          </a:p>
          <a:p>
            <a:pPr indent="0" lvl="0" marL="0" rtl="0" algn="ctr">
              <a:spcBef>
                <a:spcPts val="0"/>
              </a:spcBef>
              <a:spcAft>
                <a:spcPts val="0"/>
              </a:spcAft>
              <a:buNone/>
            </a:pPr>
            <a:r>
              <a:rPr lang="en" sz="1800">
                <a:solidFill>
                  <a:schemeClr val="dk1"/>
                </a:solidFill>
              </a:rPr>
              <a:t>p − valor = </a:t>
            </a:r>
            <a:endParaRPr sz="1800">
              <a:solidFill>
                <a:schemeClr val="dk1"/>
              </a:solidFill>
            </a:endParaRPr>
          </a:p>
          <a:p>
            <a:pPr indent="0" lvl="0" marL="0" rtl="0" algn="ctr">
              <a:spcBef>
                <a:spcPts val="0"/>
              </a:spcBef>
              <a:spcAft>
                <a:spcPts val="0"/>
              </a:spcAft>
              <a:buNone/>
            </a:pPr>
            <a:r>
              <a:rPr lang="en" sz="1800">
                <a:solidFill>
                  <a:schemeClr val="dk1"/>
                </a:solidFill>
              </a:rPr>
              <a:t>P ( Z &lt; z </a:t>
            </a:r>
            <a:r>
              <a:rPr baseline="-25000" lang="en" sz="1800">
                <a:solidFill>
                  <a:schemeClr val="dk1"/>
                </a:solidFill>
              </a:rPr>
              <a:t>0</a:t>
            </a:r>
            <a:r>
              <a:rPr lang="en" sz="1800">
                <a:solidFill>
                  <a:schemeClr val="dk1"/>
                </a:solidFill>
              </a:rPr>
              <a:t> ) =</a:t>
            </a:r>
            <a:endParaRPr sz="1800">
              <a:solidFill>
                <a:schemeClr val="dk1"/>
              </a:solidFill>
            </a:endParaRPr>
          </a:p>
          <a:p>
            <a:pPr indent="0" lvl="0" marL="0" rtl="0" algn="ctr">
              <a:spcBef>
                <a:spcPts val="0"/>
              </a:spcBef>
              <a:spcAft>
                <a:spcPts val="0"/>
              </a:spcAft>
              <a:buClr>
                <a:schemeClr val="dk1"/>
              </a:buClr>
              <a:buSzPts val="1100"/>
              <a:buFont typeface="Arial"/>
              <a:buNone/>
            </a:pPr>
            <a:r>
              <a:rPr lang="en" sz="1800">
                <a:solidFill>
                  <a:schemeClr val="dk1"/>
                </a:solidFill>
              </a:rPr>
              <a:t> Φ ( z </a:t>
            </a:r>
            <a:r>
              <a:rPr baseline="-25000" lang="en" sz="1800">
                <a:solidFill>
                  <a:schemeClr val="dk1"/>
                </a:solidFill>
              </a:rPr>
              <a:t>0</a:t>
            </a:r>
            <a:r>
              <a:rPr lang="en" sz="1800">
                <a:solidFill>
                  <a:schemeClr val="dk1"/>
                </a:solidFill>
              </a:rPr>
              <a:t> )</a:t>
            </a:r>
            <a:endParaRPr sz="1800">
              <a:solidFill>
                <a:schemeClr val="dk1"/>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pic>
        <p:nvPicPr>
          <p:cNvPr id="975" name="Google Shape;975;p151"/>
          <p:cNvPicPr preferRelativeResize="0"/>
          <p:nvPr/>
        </p:nvPicPr>
        <p:blipFill>
          <a:blip r:embed="rId3">
            <a:alphaModFix/>
          </a:blip>
          <a:stretch>
            <a:fillRect/>
          </a:stretch>
        </p:blipFill>
        <p:spPr>
          <a:xfrm>
            <a:off x="3000375" y="2662248"/>
            <a:ext cx="2754675" cy="1978350"/>
          </a:xfrm>
          <a:prstGeom prst="rect">
            <a:avLst/>
          </a:prstGeom>
          <a:noFill/>
          <a:ln>
            <a:noFill/>
          </a:ln>
        </p:spPr>
      </p:pic>
      <p:sp>
        <p:nvSpPr>
          <p:cNvPr id="976" name="Google Shape;976;p151"/>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sz="2400"/>
              <a:t>Relación entre test de hipótesis e intervalos de confianza</a:t>
            </a:r>
            <a:endParaRPr sz="2400"/>
          </a:p>
        </p:txBody>
      </p:sp>
      <p:sp>
        <p:nvSpPr>
          <p:cNvPr id="977" name="Google Shape;977;p151"/>
          <p:cNvSpPr txBox="1"/>
          <p:nvPr>
            <p:ph idx="1" type="body"/>
          </p:nvPr>
        </p:nvSpPr>
        <p:spPr>
          <a:xfrm>
            <a:off x="326551" y="1063240"/>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a:t>Existe una estrecha relación entre la prueba de hipótesis bilateral sobre un parámetro μ y el intervalo de confianza de nivel 1 − α para μ .</a:t>
            </a:r>
            <a:endParaRPr/>
          </a:p>
          <a:p>
            <a:pPr indent="0" lvl="0" marL="0" rtl="0" algn="l">
              <a:spcBef>
                <a:spcPts val="0"/>
              </a:spcBef>
              <a:spcAft>
                <a:spcPts val="0"/>
              </a:spcAft>
              <a:buClr>
                <a:schemeClr val="dk1"/>
              </a:buClr>
              <a:buSzPts val="1100"/>
              <a:buFont typeface="Arial"/>
              <a:buNone/>
            </a:pPr>
            <a:r>
              <a:rPr lang="en"/>
              <a:t>Específicamente supongamos que tenemos las hipótesis</a:t>
            </a:r>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ctr">
              <a:spcBef>
                <a:spcPts val="0"/>
              </a:spcBef>
              <a:spcAft>
                <a:spcPts val="0"/>
              </a:spcAft>
              <a:buNone/>
            </a:pPr>
            <a:r>
              <a:rPr b="1" i="1" lang="en">
                <a:solidFill>
                  <a:schemeClr val="dk1"/>
                </a:solidFill>
              </a:rPr>
              <a:t>H</a:t>
            </a:r>
            <a:r>
              <a:rPr b="1" baseline="-25000" i="1" lang="en">
                <a:solidFill>
                  <a:schemeClr val="dk1"/>
                </a:solidFill>
              </a:rPr>
              <a:t>0</a:t>
            </a:r>
            <a:r>
              <a:rPr b="1" i="1" lang="en">
                <a:solidFill>
                  <a:schemeClr val="dk1"/>
                </a:solidFill>
              </a:rPr>
              <a:t> : μ = μ</a:t>
            </a:r>
            <a:r>
              <a:rPr b="1" baseline="-25000" i="1" lang="en">
                <a:solidFill>
                  <a:schemeClr val="dk1"/>
                </a:solidFill>
              </a:rPr>
              <a:t>0</a:t>
            </a:r>
            <a:r>
              <a:rPr b="1" i="1" lang="en">
                <a:solidFill>
                  <a:schemeClr val="dk1"/>
                </a:solidFill>
              </a:rPr>
              <a:t> contra H 1 : μ ≠ μ</a:t>
            </a:r>
            <a:r>
              <a:rPr b="1" baseline="-25000" i="1" lang="en">
                <a:solidFill>
                  <a:schemeClr val="dk1"/>
                </a:solidFill>
              </a:rPr>
              <a:t>0</a:t>
            </a:r>
            <a:endParaRPr b="1" baseline="-25000" i="1">
              <a:solidFill>
                <a:schemeClr val="dk1"/>
              </a:solidFill>
            </a:endParaRPr>
          </a:p>
          <a:p>
            <a:pPr indent="0" lvl="0" marL="0" rtl="0" algn="l">
              <a:spcBef>
                <a:spcPts val="0"/>
              </a:spcBef>
              <a:spcAft>
                <a:spcPts val="0"/>
              </a:spcAft>
              <a:buNone/>
            </a:pPr>
            <a:r>
              <a:rPr lang="en">
                <a:solidFill>
                  <a:schemeClr val="dk1"/>
                </a:solidFill>
              </a:rPr>
              <a:t>La regla de decisión 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ctr">
              <a:spcBef>
                <a:spcPts val="0"/>
              </a:spcBef>
              <a:spcAft>
                <a:spcPts val="0"/>
              </a:spcAft>
              <a:buNone/>
            </a:pPr>
            <a:r>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1" name="Shape 981"/>
        <p:cNvGrpSpPr/>
        <p:nvPr/>
      </p:nvGrpSpPr>
      <p:grpSpPr>
        <a:xfrm>
          <a:off x="0" y="0"/>
          <a:ext cx="0" cy="0"/>
          <a:chOff x="0" y="0"/>
          <a:chExt cx="0" cy="0"/>
        </a:xfrm>
      </p:grpSpPr>
      <p:sp>
        <p:nvSpPr>
          <p:cNvPr id="982" name="Google Shape;982;p152"/>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sz="2400">
                <a:solidFill>
                  <a:schemeClr val="lt1"/>
                </a:solidFill>
              </a:rPr>
              <a:t>Relación entre test de hipótesis e intervalos de confianza</a:t>
            </a:r>
            <a:endParaRPr/>
          </a:p>
        </p:txBody>
      </p:sp>
      <p:sp>
        <p:nvSpPr>
          <p:cNvPr id="983" name="Google Shape;983;p152"/>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t/>
            </a:r>
            <a:endParaRPr/>
          </a:p>
        </p:txBody>
      </p:sp>
      <p:pic>
        <p:nvPicPr>
          <p:cNvPr id="984" name="Google Shape;984;p152"/>
          <p:cNvPicPr preferRelativeResize="0"/>
          <p:nvPr/>
        </p:nvPicPr>
        <p:blipFill>
          <a:blip r:embed="rId3">
            <a:alphaModFix/>
          </a:blip>
          <a:stretch>
            <a:fillRect/>
          </a:stretch>
        </p:blipFill>
        <p:spPr>
          <a:xfrm>
            <a:off x="255750" y="1021200"/>
            <a:ext cx="8327101" cy="3606499"/>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153"/>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Ejemplo de la relación</a:t>
            </a:r>
            <a:endParaRPr/>
          </a:p>
        </p:txBody>
      </p:sp>
      <p:sp>
        <p:nvSpPr>
          <p:cNvPr id="990" name="Google Shape;990;p153"/>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a:t>Ejemplo:</a:t>
            </a:r>
            <a:endParaRPr/>
          </a:p>
          <a:p>
            <a:pPr indent="0" lvl="0" marL="0" rtl="0" algn="l">
              <a:spcBef>
                <a:spcPts val="0"/>
              </a:spcBef>
              <a:spcAft>
                <a:spcPts val="0"/>
              </a:spcAft>
              <a:buNone/>
            </a:pPr>
            <a:r>
              <a:rPr lang="en"/>
              <a:t>En el ejemplo referido al porcentaje deseado de SiO 2 en cierto tipo de cemento aluminoso las hipótesis eran: </a:t>
            </a:r>
            <a:endParaRPr/>
          </a:p>
          <a:p>
            <a:pPr indent="0" lvl="0" marL="0" rtl="0" algn="l">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b="1" i="1" lang="en"/>
              <a:t>H</a:t>
            </a:r>
            <a:r>
              <a:rPr b="1" baseline="-25000" i="1" lang="en"/>
              <a:t> 0</a:t>
            </a:r>
            <a:r>
              <a:rPr b="1" i="1" lang="en"/>
              <a:t> : μ = 5 . 5 contra H </a:t>
            </a:r>
            <a:r>
              <a:rPr b="1" baseline="-25000" i="1" lang="en"/>
              <a:t>1</a:t>
            </a:r>
            <a:r>
              <a:rPr b="1" i="1" lang="en"/>
              <a:t> : μ ≠ 5 . 5 </a:t>
            </a:r>
            <a:endParaRPr b="1" i="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y teníamos n = 16 ; σ = 3 ; un promedio muestral x = 5 . 25</a:t>
            </a:r>
            <a:endParaRPr/>
          </a:p>
          <a:p>
            <a:pPr indent="0" lvl="0" marL="0" rtl="0" algn="l">
              <a:spcBef>
                <a:spcPts val="0"/>
              </a:spcBef>
              <a:spcAft>
                <a:spcPts val="0"/>
              </a:spcAft>
              <a:buClr>
                <a:schemeClr val="dk1"/>
              </a:buClr>
              <a:buSzPts val="1100"/>
              <a:buFont typeface="Arial"/>
              <a:buNone/>
            </a:pPr>
            <a:r>
              <a:rPr lang="en"/>
              <a:t>Como α = 0 . 01 entonces z </a:t>
            </a:r>
            <a:r>
              <a:rPr baseline="-25000" lang="en"/>
              <a:t>α/2</a:t>
            </a:r>
            <a:r>
              <a:rPr lang="en"/>
              <a:t> = z 0 . 005 = 2 . 575</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Construimos un intervalo de confianza de nivel 1 − α = 1 − 0 . 01 = 0 . 99</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Observaciones de la esperanza</a:t>
            </a:r>
            <a:endParaRPr/>
          </a:p>
        </p:txBody>
      </p:sp>
      <p:sp>
        <p:nvSpPr>
          <p:cNvPr id="191" name="Google Shape;191;p37"/>
          <p:cNvSpPr txBox="1"/>
          <p:nvPr>
            <p:ph idx="1" type="body"/>
          </p:nvPr>
        </p:nvSpPr>
        <p:spPr>
          <a:xfrm>
            <a:off x="326550" y="737575"/>
            <a:ext cx="8490300" cy="43161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rPr lang="en">
                <a:latin typeface="Roboto"/>
                <a:ea typeface="Roboto"/>
                <a:cs typeface="Roboto"/>
                <a:sym typeface="Roboto"/>
              </a:rPr>
              <a:t>1- La esperanza de una v.a. no tiene que coincidir necesariamente con algún valor del rango de la variable</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rPr lang="en">
                <a:latin typeface="Roboto"/>
                <a:ea typeface="Roboto"/>
                <a:cs typeface="Roboto"/>
                <a:sym typeface="Roboto"/>
              </a:rPr>
              <a:t>2- Se puede interpretar a la esperanza de una v.a. como un promedio “pesado” o “ponderado” de los valores del rango de la variable , donde el “peso” de cada x i es la probabilidad</a:t>
            </a:r>
            <a:endParaRPr>
              <a:latin typeface="Roboto"/>
              <a:ea typeface="Roboto"/>
              <a:cs typeface="Roboto"/>
              <a:sym typeface="Roboto"/>
            </a:endParaRPr>
          </a:p>
          <a:p>
            <a:pPr indent="0" lvl="0" marL="0" rtl="0" algn="just">
              <a:spcBef>
                <a:spcPts val="0"/>
              </a:spcBef>
              <a:spcAft>
                <a:spcPts val="0"/>
              </a:spcAft>
              <a:buNone/>
            </a:pPr>
            <a:r>
              <a:rPr lang="en">
                <a:latin typeface="Roboto"/>
                <a:ea typeface="Roboto"/>
                <a:cs typeface="Roboto"/>
                <a:sym typeface="Roboto"/>
              </a:rPr>
              <a:t> P ( X = x i )</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p154"/>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Solución </a:t>
            </a:r>
            <a:endParaRPr/>
          </a:p>
        </p:txBody>
      </p:sp>
      <p:sp>
        <p:nvSpPr>
          <p:cNvPr id="996" name="Google Shape;996;p154"/>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t/>
            </a:r>
            <a:endParaRPr/>
          </a:p>
        </p:txBody>
      </p:sp>
      <p:pic>
        <p:nvPicPr>
          <p:cNvPr id="997" name="Google Shape;997;p154"/>
          <p:cNvPicPr preferRelativeResize="0"/>
          <p:nvPr/>
        </p:nvPicPr>
        <p:blipFill>
          <a:blip r:embed="rId3">
            <a:alphaModFix/>
          </a:blip>
          <a:stretch>
            <a:fillRect/>
          </a:stretch>
        </p:blipFill>
        <p:spPr>
          <a:xfrm>
            <a:off x="229325" y="1041225"/>
            <a:ext cx="8587525" cy="33668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1" name="Shape 1001"/>
        <p:cNvGrpSpPr/>
        <p:nvPr/>
      </p:nvGrpSpPr>
      <p:grpSpPr>
        <a:xfrm>
          <a:off x="0" y="0"/>
          <a:ext cx="0" cy="0"/>
          <a:chOff x="0" y="0"/>
          <a:chExt cx="0" cy="0"/>
        </a:xfrm>
      </p:grpSpPr>
      <p:sp>
        <p:nvSpPr>
          <p:cNvPr id="1002" name="Google Shape;1002;p155"/>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La prueba de bondad de la chi-cuadrado</a:t>
            </a:r>
            <a:endParaRPr/>
          </a:p>
        </p:txBody>
      </p:sp>
      <p:sp>
        <p:nvSpPr>
          <p:cNvPr id="1003" name="Google Shape;1003;p155"/>
          <p:cNvSpPr txBox="1"/>
          <p:nvPr>
            <p:ph idx="1" type="body"/>
          </p:nvPr>
        </p:nvSpPr>
        <p:spPr>
          <a:xfrm>
            <a:off x="326551" y="966165"/>
            <a:ext cx="8327100" cy="3184200"/>
          </a:xfrm>
          <a:prstGeom prst="rect">
            <a:avLst/>
          </a:prstGeom>
        </p:spPr>
        <p:txBody>
          <a:bodyPr anchorCtr="0" anchor="t" bIns="76025" lIns="76025" spcFirstLastPara="1" rIns="76025" wrap="square" tIns="76025">
            <a:noAutofit/>
          </a:bodyPr>
          <a:lstStyle/>
          <a:p>
            <a:pPr indent="0" lvl="0" marL="0" rtl="0" algn="just">
              <a:lnSpc>
                <a:spcPct val="115000"/>
              </a:lnSpc>
              <a:spcBef>
                <a:spcPts val="0"/>
              </a:spcBef>
              <a:spcAft>
                <a:spcPts val="0"/>
              </a:spcAft>
              <a:buClr>
                <a:schemeClr val="dk1"/>
              </a:buClr>
              <a:buSzPts val="1100"/>
              <a:buFont typeface="Arial"/>
              <a:buNone/>
            </a:pPr>
            <a:r>
              <a:rPr lang="en" sz="1700"/>
              <a:t>La prueba de bondad de ajuste chi-cuadrado es un análogo de la prueba t unidireccional para variables categóricas: prueba si la distribución de datos categóricos de muestra coincide con una distribución esperada. Por ejemplo, podría usar una prueba de bondad de ajuste chi-cuadrado para verificar si los datos demográficos de la cantidad de </a:t>
            </a:r>
            <a:r>
              <a:rPr lang="en" sz="1700"/>
              <a:t>médicos</a:t>
            </a:r>
            <a:r>
              <a:rPr lang="en" sz="1700"/>
              <a:t>, abogados y maestros de toda la población de Argentina. O si las preferencias de sus amigos coinciden con las de los usos de Internet.</a:t>
            </a:r>
            <a:br>
              <a:rPr lang="en" sz="1700"/>
            </a:br>
            <a:r>
              <a:rPr lang="en" sz="1700"/>
              <a:t>Al trabajar con datos categóricos, los valores de las observaciones en sí mismas no son de mucha utilidad para las pruebas estadísticas porque las categorías como "masculino", "femenino" y "otro" no tienen ningún significado matemático. Las pruebas que tratan con variables categóricas se basan en recuentos de variables en lugar del valor real de las variables mismas.</a:t>
            </a:r>
            <a:endParaRPr sz="1700"/>
          </a:p>
          <a:p>
            <a:pPr indent="0" lvl="0" marL="0" rtl="0" algn="just">
              <a:spcBef>
                <a:spcPts val="0"/>
              </a:spcBef>
              <a:spcAft>
                <a:spcPts val="0"/>
              </a:spcAft>
              <a:buNone/>
            </a:pPr>
            <a:r>
              <a:t/>
            </a:r>
            <a:endParaRPr sz="17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sp>
        <p:nvSpPr>
          <p:cNvPr id="1008" name="Google Shape;1008;p156"/>
          <p:cNvSpPr txBox="1"/>
          <p:nvPr>
            <p:ph type="title"/>
          </p:nvPr>
        </p:nvSpPr>
        <p:spPr>
          <a:xfrm>
            <a:off x="174151" y="3211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sz="2400"/>
              <a:t>La prueba de chi cuadrado para independencia de variables categóricas</a:t>
            </a:r>
            <a:endParaRPr sz="2400"/>
          </a:p>
        </p:txBody>
      </p:sp>
      <p:sp>
        <p:nvSpPr>
          <p:cNvPr id="1009" name="Google Shape;1009;p156"/>
          <p:cNvSpPr txBox="1"/>
          <p:nvPr>
            <p:ph idx="1" type="body"/>
          </p:nvPr>
        </p:nvSpPr>
        <p:spPr>
          <a:xfrm>
            <a:off x="326550" y="1270975"/>
            <a:ext cx="8490300" cy="8313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t>Supongamos que tenemos los datos de 4 tratamientos médicos y con una descripción de </a:t>
            </a:r>
            <a:r>
              <a:rPr lang="en"/>
              <a:t>cómo</a:t>
            </a:r>
            <a:r>
              <a:rPr lang="en"/>
              <a:t> lo han recibido los pacientes. Los plasmamos en una </a:t>
            </a:r>
            <a:r>
              <a:rPr b="1" lang="en"/>
              <a:t>tabla de contingencia</a:t>
            </a:r>
            <a:endParaRPr b="1"/>
          </a:p>
        </p:txBody>
      </p:sp>
      <p:graphicFrame>
        <p:nvGraphicFramePr>
          <p:cNvPr id="1010" name="Google Shape;1010;p156"/>
          <p:cNvGraphicFramePr/>
          <p:nvPr/>
        </p:nvGraphicFramePr>
        <p:xfrm>
          <a:off x="952500" y="2190450"/>
          <a:ext cx="3000000" cy="3000000"/>
        </p:xfrm>
        <a:graphic>
          <a:graphicData uri="http://schemas.openxmlformats.org/drawingml/2006/table">
            <a:tbl>
              <a:tblPr>
                <a:noFill/>
                <a:tableStyleId>{E152AAEE-00EC-4217-8F66-0EFDB70E73B5}</a:tableStyleId>
              </a:tblPr>
              <a:tblGrid>
                <a:gridCol w="1447800"/>
                <a:gridCol w="1447800"/>
                <a:gridCol w="1447800"/>
                <a:gridCol w="1447800"/>
                <a:gridCol w="1447800"/>
              </a:tblGrid>
              <a:tr h="381000">
                <a:tc>
                  <a:txBody>
                    <a:bodyPr>
                      <a:noAutofit/>
                    </a:bodyPr>
                    <a:lstStyle/>
                    <a:p>
                      <a:pPr indent="0" lvl="0" marL="0" rtl="0" algn="l">
                        <a:spcBef>
                          <a:spcPts val="0"/>
                        </a:spcBef>
                        <a:spcAft>
                          <a:spcPts val="0"/>
                        </a:spcAft>
                        <a:buNone/>
                      </a:pPr>
                      <a:r>
                        <a:rPr lang="en"/>
                        <a:t>i x j = 4*3</a:t>
                      </a:r>
                      <a:endParaRPr/>
                    </a:p>
                  </a:txBody>
                  <a:tcPr marT="91425" marB="91425" marR="91425" marL="91425"/>
                </a:tc>
                <a:tc>
                  <a:txBody>
                    <a:bodyPr>
                      <a:noAutofit/>
                    </a:bodyPr>
                    <a:lstStyle/>
                    <a:p>
                      <a:pPr indent="0" lvl="0" marL="0" rtl="0" algn="l">
                        <a:spcBef>
                          <a:spcPts val="0"/>
                        </a:spcBef>
                        <a:spcAft>
                          <a:spcPts val="0"/>
                        </a:spcAft>
                        <a:buNone/>
                      </a:pPr>
                      <a:r>
                        <a:rPr lang="en"/>
                        <a:t>Peor</a:t>
                      </a:r>
                      <a:endParaRPr/>
                    </a:p>
                  </a:txBody>
                  <a:tcPr marT="91425" marB="91425" marR="91425" marL="91425"/>
                </a:tc>
                <a:tc>
                  <a:txBody>
                    <a:bodyPr>
                      <a:noAutofit/>
                    </a:bodyPr>
                    <a:lstStyle/>
                    <a:p>
                      <a:pPr indent="0" lvl="0" marL="0" rtl="0" algn="l">
                        <a:spcBef>
                          <a:spcPts val="0"/>
                        </a:spcBef>
                        <a:spcAft>
                          <a:spcPts val="0"/>
                        </a:spcAft>
                        <a:buNone/>
                      </a:pPr>
                      <a:r>
                        <a:rPr lang="en"/>
                        <a:t>igual</a:t>
                      </a:r>
                      <a:endParaRPr/>
                    </a:p>
                  </a:txBody>
                  <a:tcPr marT="91425" marB="91425" marR="91425" marL="91425"/>
                </a:tc>
                <a:tc>
                  <a:txBody>
                    <a:bodyPr>
                      <a:noAutofit/>
                    </a:bodyPr>
                    <a:lstStyle/>
                    <a:p>
                      <a:pPr indent="0" lvl="0" marL="0" rtl="0" algn="l">
                        <a:spcBef>
                          <a:spcPts val="0"/>
                        </a:spcBef>
                        <a:spcAft>
                          <a:spcPts val="0"/>
                        </a:spcAft>
                        <a:buNone/>
                      </a:pPr>
                      <a:r>
                        <a:rPr lang="en"/>
                        <a:t>mejor</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en"/>
                        <a:t>Tratamiento1</a:t>
                      </a:r>
                      <a:endParaRPr/>
                    </a:p>
                  </a:txBody>
                  <a:tcPr marT="91425" marB="91425" marR="91425" marL="91425"/>
                </a:tc>
                <a:tc>
                  <a:txBody>
                    <a:bodyPr>
                      <a:noAutofit/>
                    </a:bodyPr>
                    <a:lstStyle/>
                    <a:p>
                      <a:pPr indent="0" lvl="0" marL="0" rtl="0" algn="l">
                        <a:spcBef>
                          <a:spcPts val="0"/>
                        </a:spcBef>
                        <a:spcAft>
                          <a:spcPts val="0"/>
                        </a:spcAft>
                        <a:buNone/>
                      </a:pPr>
                      <a:r>
                        <a:rPr lang="en"/>
                        <a:t>7</a:t>
                      </a:r>
                      <a:endParaRPr/>
                    </a:p>
                  </a:txBody>
                  <a:tcPr marT="91425" marB="91425" marR="91425" marL="91425"/>
                </a:tc>
                <a:tc>
                  <a:txBody>
                    <a:bodyPr>
                      <a:noAutofit/>
                    </a:bodyPr>
                    <a:lstStyle/>
                    <a:p>
                      <a:pPr indent="0" lvl="0" marL="0" rtl="0" algn="l">
                        <a:spcBef>
                          <a:spcPts val="0"/>
                        </a:spcBef>
                        <a:spcAft>
                          <a:spcPts val="0"/>
                        </a:spcAft>
                        <a:buNone/>
                      </a:pPr>
                      <a:r>
                        <a:rPr lang="en"/>
                        <a:t>28</a:t>
                      </a:r>
                      <a:endParaRPr/>
                    </a:p>
                  </a:txBody>
                  <a:tcPr marT="91425" marB="91425" marR="91425" marL="91425"/>
                </a:tc>
                <a:tc>
                  <a:txBody>
                    <a:bodyPr>
                      <a:noAutofit/>
                    </a:bodyPr>
                    <a:lstStyle/>
                    <a:p>
                      <a:pPr indent="0" lvl="0" marL="0" rtl="0" algn="l">
                        <a:spcBef>
                          <a:spcPts val="0"/>
                        </a:spcBef>
                        <a:spcAft>
                          <a:spcPts val="0"/>
                        </a:spcAft>
                        <a:buNone/>
                      </a:pPr>
                      <a:r>
                        <a:rPr lang="en"/>
                        <a:t>115</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dk1"/>
                          </a:solidFill>
                        </a:rPr>
                        <a:t>Tratamiento2</a:t>
                      </a:r>
                      <a:endParaRPr/>
                    </a:p>
                  </a:txBody>
                  <a:tcPr marT="91425" marB="91425" marR="91425" marL="91425"/>
                </a:tc>
                <a:tc>
                  <a:txBody>
                    <a:bodyPr>
                      <a:noAutofit/>
                    </a:bodyPr>
                    <a:lstStyle/>
                    <a:p>
                      <a:pPr indent="0" lvl="0" marL="0" rtl="0" algn="l">
                        <a:spcBef>
                          <a:spcPts val="0"/>
                        </a:spcBef>
                        <a:spcAft>
                          <a:spcPts val="0"/>
                        </a:spcAft>
                        <a:buNone/>
                      </a:pPr>
                      <a:r>
                        <a:rPr lang="en"/>
                        <a:t>15</a:t>
                      </a:r>
                      <a:endParaRPr/>
                    </a:p>
                  </a:txBody>
                  <a:tcPr marT="91425" marB="91425" marR="91425" marL="91425"/>
                </a:tc>
                <a:tc>
                  <a:txBody>
                    <a:bodyPr>
                      <a:noAutofit/>
                    </a:bodyPr>
                    <a:lstStyle/>
                    <a:p>
                      <a:pPr indent="0" lvl="0" marL="0" rtl="0" algn="l">
                        <a:spcBef>
                          <a:spcPts val="0"/>
                        </a:spcBef>
                        <a:spcAft>
                          <a:spcPts val="0"/>
                        </a:spcAft>
                        <a:buNone/>
                      </a:pPr>
                      <a:r>
                        <a:rPr lang="en"/>
                        <a:t>20</a:t>
                      </a:r>
                      <a:endParaRPr/>
                    </a:p>
                  </a:txBody>
                  <a:tcPr marT="91425" marB="91425" marR="91425" marL="91425"/>
                </a:tc>
                <a:tc>
                  <a:txBody>
                    <a:bodyPr>
                      <a:noAutofit/>
                    </a:bodyPr>
                    <a:lstStyle/>
                    <a:p>
                      <a:pPr indent="0" lvl="0" marL="0" rtl="0" algn="l">
                        <a:spcBef>
                          <a:spcPts val="0"/>
                        </a:spcBef>
                        <a:spcAft>
                          <a:spcPts val="0"/>
                        </a:spcAft>
                        <a:buNone/>
                      </a:pPr>
                      <a:r>
                        <a:rPr lang="en"/>
                        <a:t>85</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dk1"/>
                          </a:solidFill>
                        </a:rPr>
                        <a:t>Tratamiento3</a:t>
                      </a:r>
                      <a:endParaRPr b="1"/>
                    </a:p>
                  </a:txBody>
                  <a:tcPr marT="91425" marB="91425" marR="91425" marL="91425"/>
                </a:tc>
                <a:tc>
                  <a:txBody>
                    <a:bodyPr>
                      <a:noAutofit/>
                    </a:bodyPr>
                    <a:lstStyle/>
                    <a:p>
                      <a:pPr indent="0" lvl="0" marL="0" rtl="0" algn="l">
                        <a:spcBef>
                          <a:spcPts val="0"/>
                        </a:spcBef>
                        <a:spcAft>
                          <a:spcPts val="0"/>
                        </a:spcAft>
                        <a:buNone/>
                      </a:pPr>
                      <a:r>
                        <a:rPr lang="en"/>
                        <a:t>10</a:t>
                      </a:r>
                      <a:endParaRPr/>
                    </a:p>
                  </a:txBody>
                  <a:tcPr marT="91425" marB="91425" marR="91425" marL="91425"/>
                </a:tc>
                <a:tc>
                  <a:txBody>
                    <a:bodyPr>
                      <a:noAutofit/>
                    </a:bodyPr>
                    <a:lstStyle/>
                    <a:p>
                      <a:pPr indent="0" lvl="0" marL="0" rtl="0" algn="l">
                        <a:spcBef>
                          <a:spcPts val="0"/>
                        </a:spcBef>
                        <a:spcAft>
                          <a:spcPts val="0"/>
                        </a:spcAft>
                        <a:buNone/>
                      </a:pPr>
                      <a:r>
                        <a:rPr lang="en"/>
                        <a:t>30</a:t>
                      </a:r>
                      <a:endParaRPr/>
                    </a:p>
                  </a:txBody>
                  <a:tcPr marT="91425" marB="91425" marR="91425" marL="91425"/>
                </a:tc>
                <a:tc>
                  <a:txBody>
                    <a:bodyPr>
                      <a:noAutofit/>
                    </a:bodyPr>
                    <a:lstStyle/>
                    <a:p>
                      <a:pPr indent="0" lvl="0" marL="0" rtl="0" algn="l">
                        <a:spcBef>
                          <a:spcPts val="0"/>
                        </a:spcBef>
                        <a:spcAft>
                          <a:spcPts val="0"/>
                        </a:spcAft>
                        <a:buNone/>
                      </a:pPr>
                      <a:r>
                        <a:rPr lang="en"/>
                        <a:t>90</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dk1"/>
                          </a:solidFill>
                        </a:rPr>
                        <a:t>Tratamiento4</a:t>
                      </a:r>
                      <a:endParaRPr/>
                    </a:p>
                  </a:txBody>
                  <a:tcPr marT="91425" marB="91425" marR="91425" marL="91425"/>
                </a:tc>
                <a:tc>
                  <a:txBody>
                    <a:bodyPr>
                      <a:noAutofit/>
                    </a:bodyPr>
                    <a:lstStyle/>
                    <a:p>
                      <a:pPr indent="0" lvl="0" marL="0" rtl="0" algn="l">
                        <a:spcBef>
                          <a:spcPts val="0"/>
                        </a:spcBef>
                        <a:spcAft>
                          <a:spcPts val="0"/>
                        </a:spcAft>
                        <a:buNone/>
                      </a:pPr>
                      <a:r>
                        <a:rPr lang="en"/>
                        <a:t>5</a:t>
                      </a:r>
                      <a:endParaRPr/>
                    </a:p>
                  </a:txBody>
                  <a:tcPr marT="91425" marB="91425" marR="91425" marL="91425"/>
                </a:tc>
                <a:tc>
                  <a:txBody>
                    <a:bodyPr>
                      <a:noAutofit/>
                    </a:bodyPr>
                    <a:lstStyle/>
                    <a:p>
                      <a:pPr indent="0" lvl="0" marL="0" rtl="0" algn="l">
                        <a:spcBef>
                          <a:spcPts val="0"/>
                        </a:spcBef>
                        <a:spcAft>
                          <a:spcPts val="0"/>
                        </a:spcAft>
                        <a:buNone/>
                      </a:pPr>
                      <a:r>
                        <a:rPr lang="en"/>
                        <a:t>40</a:t>
                      </a:r>
                      <a:endParaRPr/>
                    </a:p>
                  </a:txBody>
                  <a:tcPr marT="91425" marB="91425" marR="91425" marL="91425"/>
                </a:tc>
                <a:tc>
                  <a:txBody>
                    <a:bodyPr>
                      <a:noAutofit/>
                    </a:bodyPr>
                    <a:lstStyle/>
                    <a:p>
                      <a:pPr indent="0" lvl="0" marL="0" rtl="0" algn="l">
                        <a:spcBef>
                          <a:spcPts val="0"/>
                        </a:spcBef>
                        <a:spcAft>
                          <a:spcPts val="0"/>
                        </a:spcAft>
                        <a:buNone/>
                      </a:pPr>
                      <a:r>
                        <a:rPr lang="en"/>
                        <a:t>115</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a:t>560</a:t>
                      </a:r>
                      <a:endParaRPr/>
                    </a:p>
                  </a:txBody>
                  <a:tcPr marT="91425" marB="91425" marR="91425" marL="91425"/>
                </a:tc>
              </a:tr>
            </a:tbl>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15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sz="2400">
                <a:solidFill>
                  <a:schemeClr val="lt1"/>
                </a:solidFill>
              </a:rPr>
              <a:t>La prueba de chi cuadrado para independencia de variables categóricas</a:t>
            </a:r>
            <a:endParaRPr/>
          </a:p>
        </p:txBody>
      </p:sp>
      <p:sp>
        <p:nvSpPr>
          <p:cNvPr id="1016" name="Google Shape;1016;p157"/>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t>En primer lugar vamos a plantear nuestra hipótesis</a:t>
            </a:r>
            <a:endParaRPr/>
          </a:p>
          <a:p>
            <a:pPr indent="0" lvl="0" marL="0" rtl="0" algn="l">
              <a:spcBef>
                <a:spcPts val="0"/>
              </a:spcBef>
              <a:spcAft>
                <a:spcPts val="0"/>
              </a:spcAft>
              <a:buNone/>
            </a:pPr>
            <a:r>
              <a:t/>
            </a:r>
            <a:endParaRPr/>
          </a:p>
          <a:p>
            <a:pPr indent="0" lvl="0" marL="0" rtl="0" algn="ctr">
              <a:spcBef>
                <a:spcPts val="0"/>
              </a:spcBef>
              <a:spcAft>
                <a:spcPts val="0"/>
              </a:spcAft>
              <a:buNone/>
            </a:pPr>
            <a:r>
              <a:rPr b="1" lang="en"/>
              <a:t>H</a:t>
            </a:r>
            <a:r>
              <a:rPr b="1" baseline="-25000" lang="en"/>
              <a:t>0</a:t>
            </a:r>
            <a:r>
              <a:rPr b="1" lang="en"/>
              <a:t>=”las dos variables en estudio son independientes”</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b="1" lang="en">
                <a:solidFill>
                  <a:schemeClr val="dk1"/>
                </a:solidFill>
              </a:rPr>
              <a:t>H</a:t>
            </a:r>
            <a:r>
              <a:rPr b="1" baseline="-25000" lang="en">
                <a:solidFill>
                  <a:schemeClr val="dk1"/>
                </a:solidFill>
              </a:rPr>
              <a:t>1</a:t>
            </a:r>
            <a:r>
              <a:rPr b="1" lang="en">
                <a:solidFill>
                  <a:schemeClr val="dk1"/>
                </a:solidFill>
              </a:rPr>
              <a:t>=”las dos variables en estudio están relacionadas”</a:t>
            </a:r>
            <a:endParaRPr b="1">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Como en los juicios, en estadística, las variables son independientes hasta que demostremos lo contrario.</a:t>
            </a:r>
            <a:endParaRPr>
              <a:solidFill>
                <a:schemeClr val="dk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Google Shape;1021;p158"/>
          <p:cNvSpPr/>
          <p:nvPr/>
        </p:nvSpPr>
        <p:spPr>
          <a:xfrm>
            <a:off x="5263875" y="3510650"/>
            <a:ext cx="666000" cy="4587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58"/>
          <p:cNvSpPr/>
          <p:nvPr/>
        </p:nvSpPr>
        <p:spPr>
          <a:xfrm>
            <a:off x="5263875" y="2367650"/>
            <a:ext cx="666000" cy="4587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5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sz="2400">
                <a:solidFill>
                  <a:schemeClr val="lt1"/>
                </a:solidFill>
              </a:rPr>
              <a:t>La prueba de chi cuadrado para independencia de variables categóricas</a:t>
            </a:r>
            <a:endParaRPr/>
          </a:p>
        </p:txBody>
      </p:sp>
      <p:sp>
        <p:nvSpPr>
          <p:cNvPr id="1024" name="Google Shape;1024;p158"/>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t>Si examinamos la tabla</a:t>
            </a:r>
            <a:endParaRPr/>
          </a:p>
          <a:p>
            <a:pPr indent="0" lvl="0" marL="0" rtl="0" algn="l">
              <a:spcBef>
                <a:spcPts val="0"/>
              </a:spcBef>
              <a:spcAft>
                <a:spcPts val="0"/>
              </a:spcAft>
              <a:buNone/>
            </a:pPr>
            <a:r>
              <a:t/>
            </a:r>
            <a:endParaRPr/>
          </a:p>
        </p:txBody>
      </p:sp>
      <p:graphicFrame>
        <p:nvGraphicFramePr>
          <p:cNvPr id="1025" name="Google Shape;1025;p158"/>
          <p:cNvGraphicFramePr/>
          <p:nvPr/>
        </p:nvGraphicFramePr>
        <p:xfrm>
          <a:off x="952500" y="1993900"/>
          <a:ext cx="3000000" cy="3000000"/>
        </p:xfrm>
        <a:graphic>
          <a:graphicData uri="http://schemas.openxmlformats.org/drawingml/2006/table">
            <a:tbl>
              <a:tblPr>
                <a:noFill/>
                <a:tableStyleId>{E152AAEE-00EC-4217-8F66-0EFDB70E73B5}</a:tableStyleId>
              </a:tblPr>
              <a:tblGrid>
                <a:gridCol w="1447800"/>
                <a:gridCol w="1447800"/>
                <a:gridCol w="1447800"/>
                <a:gridCol w="1447800"/>
                <a:gridCol w="1447800"/>
              </a:tblGrid>
              <a:tr h="381000">
                <a:tc>
                  <a:txBody>
                    <a:bodyPr>
                      <a:noAutofit/>
                    </a:bodyPr>
                    <a:lstStyle/>
                    <a:p>
                      <a:pPr indent="0" lvl="0" marL="0" rtl="0" algn="l">
                        <a:spcBef>
                          <a:spcPts val="0"/>
                        </a:spcBef>
                        <a:spcAft>
                          <a:spcPts val="0"/>
                        </a:spcAft>
                        <a:buNone/>
                      </a:pPr>
                      <a:r>
                        <a:rPr lang="en"/>
                        <a:t>i x j = 4*3</a:t>
                      </a:r>
                      <a:endParaRPr/>
                    </a:p>
                  </a:txBody>
                  <a:tcPr marT="91425" marB="91425" marR="91425" marL="91425"/>
                </a:tc>
                <a:tc>
                  <a:txBody>
                    <a:bodyPr>
                      <a:noAutofit/>
                    </a:bodyPr>
                    <a:lstStyle/>
                    <a:p>
                      <a:pPr indent="0" lvl="0" marL="0" rtl="0" algn="l">
                        <a:spcBef>
                          <a:spcPts val="0"/>
                        </a:spcBef>
                        <a:spcAft>
                          <a:spcPts val="0"/>
                        </a:spcAft>
                        <a:buNone/>
                      </a:pPr>
                      <a:r>
                        <a:rPr lang="en"/>
                        <a:t>Peor</a:t>
                      </a:r>
                      <a:endParaRPr/>
                    </a:p>
                  </a:txBody>
                  <a:tcPr marT="91425" marB="91425" marR="91425" marL="91425"/>
                </a:tc>
                <a:tc>
                  <a:txBody>
                    <a:bodyPr>
                      <a:noAutofit/>
                    </a:bodyPr>
                    <a:lstStyle/>
                    <a:p>
                      <a:pPr indent="0" lvl="0" marL="0" rtl="0" algn="l">
                        <a:spcBef>
                          <a:spcPts val="0"/>
                        </a:spcBef>
                        <a:spcAft>
                          <a:spcPts val="0"/>
                        </a:spcAft>
                        <a:buNone/>
                      </a:pPr>
                      <a:r>
                        <a:rPr lang="en"/>
                        <a:t>igual</a:t>
                      </a:r>
                      <a:endParaRPr/>
                    </a:p>
                  </a:txBody>
                  <a:tcPr marT="91425" marB="91425" marR="91425" marL="91425"/>
                </a:tc>
                <a:tc>
                  <a:txBody>
                    <a:bodyPr>
                      <a:noAutofit/>
                    </a:bodyPr>
                    <a:lstStyle/>
                    <a:p>
                      <a:pPr indent="0" lvl="0" marL="0" rtl="0" algn="l">
                        <a:spcBef>
                          <a:spcPts val="0"/>
                        </a:spcBef>
                        <a:spcAft>
                          <a:spcPts val="0"/>
                        </a:spcAft>
                        <a:buNone/>
                      </a:pPr>
                      <a:r>
                        <a:rPr lang="en"/>
                        <a:t>mejor</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en"/>
                        <a:t>Tratamiento1</a:t>
                      </a:r>
                      <a:endParaRPr/>
                    </a:p>
                  </a:txBody>
                  <a:tcPr marT="91425" marB="91425" marR="91425" marL="91425"/>
                </a:tc>
                <a:tc>
                  <a:txBody>
                    <a:bodyPr>
                      <a:noAutofit/>
                    </a:bodyPr>
                    <a:lstStyle/>
                    <a:p>
                      <a:pPr indent="0" lvl="0" marL="0" rtl="0" algn="l">
                        <a:spcBef>
                          <a:spcPts val="0"/>
                        </a:spcBef>
                        <a:spcAft>
                          <a:spcPts val="0"/>
                        </a:spcAft>
                        <a:buNone/>
                      </a:pPr>
                      <a:r>
                        <a:rPr lang="en"/>
                        <a:t>7</a:t>
                      </a:r>
                      <a:endParaRPr/>
                    </a:p>
                  </a:txBody>
                  <a:tcPr marT="91425" marB="91425" marR="91425" marL="91425"/>
                </a:tc>
                <a:tc>
                  <a:txBody>
                    <a:bodyPr>
                      <a:noAutofit/>
                    </a:bodyPr>
                    <a:lstStyle/>
                    <a:p>
                      <a:pPr indent="0" lvl="0" marL="0" rtl="0" algn="l">
                        <a:spcBef>
                          <a:spcPts val="0"/>
                        </a:spcBef>
                        <a:spcAft>
                          <a:spcPts val="0"/>
                        </a:spcAft>
                        <a:buNone/>
                      </a:pPr>
                      <a:r>
                        <a:rPr lang="en"/>
                        <a:t>28</a:t>
                      </a:r>
                      <a:endParaRPr/>
                    </a:p>
                  </a:txBody>
                  <a:tcPr marT="91425" marB="91425" marR="91425" marL="91425"/>
                </a:tc>
                <a:tc>
                  <a:txBody>
                    <a:bodyPr>
                      <a:noAutofit/>
                    </a:bodyPr>
                    <a:lstStyle/>
                    <a:p>
                      <a:pPr indent="0" lvl="0" marL="0" rtl="0" algn="l">
                        <a:spcBef>
                          <a:spcPts val="0"/>
                        </a:spcBef>
                        <a:spcAft>
                          <a:spcPts val="0"/>
                        </a:spcAft>
                        <a:buNone/>
                      </a:pPr>
                      <a:r>
                        <a:rPr lang="en"/>
                        <a:t>115</a:t>
                      </a:r>
                      <a:endParaRPr>
                        <a:solidFill>
                          <a:srgbClr val="FFFF00"/>
                        </a:solidFill>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dk1"/>
                          </a:solidFill>
                        </a:rPr>
                        <a:t>Tratamiento2</a:t>
                      </a:r>
                      <a:endParaRPr/>
                    </a:p>
                  </a:txBody>
                  <a:tcPr marT="91425" marB="91425" marR="91425" marL="91425"/>
                </a:tc>
                <a:tc>
                  <a:txBody>
                    <a:bodyPr>
                      <a:noAutofit/>
                    </a:bodyPr>
                    <a:lstStyle/>
                    <a:p>
                      <a:pPr indent="0" lvl="0" marL="0" rtl="0" algn="l">
                        <a:spcBef>
                          <a:spcPts val="0"/>
                        </a:spcBef>
                        <a:spcAft>
                          <a:spcPts val="0"/>
                        </a:spcAft>
                        <a:buNone/>
                      </a:pPr>
                      <a:r>
                        <a:rPr lang="en"/>
                        <a:t>15</a:t>
                      </a:r>
                      <a:endParaRPr/>
                    </a:p>
                  </a:txBody>
                  <a:tcPr marT="91425" marB="91425" marR="91425" marL="91425"/>
                </a:tc>
                <a:tc>
                  <a:txBody>
                    <a:bodyPr>
                      <a:noAutofit/>
                    </a:bodyPr>
                    <a:lstStyle/>
                    <a:p>
                      <a:pPr indent="0" lvl="0" marL="0" rtl="0" algn="l">
                        <a:spcBef>
                          <a:spcPts val="0"/>
                        </a:spcBef>
                        <a:spcAft>
                          <a:spcPts val="0"/>
                        </a:spcAft>
                        <a:buNone/>
                      </a:pPr>
                      <a:r>
                        <a:rPr lang="en"/>
                        <a:t>20</a:t>
                      </a:r>
                      <a:endParaRPr/>
                    </a:p>
                  </a:txBody>
                  <a:tcPr marT="91425" marB="91425" marR="91425" marL="91425"/>
                </a:tc>
                <a:tc>
                  <a:txBody>
                    <a:bodyPr>
                      <a:noAutofit/>
                    </a:bodyPr>
                    <a:lstStyle/>
                    <a:p>
                      <a:pPr indent="0" lvl="0" marL="0" rtl="0" algn="l">
                        <a:spcBef>
                          <a:spcPts val="0"/>
                        </a:spcBef>
                        <a:spcAft>
                          <a:spcPts val="0"/>
                        </a:spcAft>
                        <a:buNone/>
                      </a:pPr>
                      <a:r>
                        <a:rPr lang="en"/>
                        <a:t>85</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dk1"/>
                          </a:solidFill>
                        </a:rPr>
                        <a:t>Tratamiento3</a:t>
                      </a:r>
                      <a:endParaRPr b="1"/>
                    </a:p>
                  </a:txBody>
                  <a:tcPr marT="91425" marB="91425" marR="91425" marL="91425"/>
                </a:tc>
                <a:tc>
                  <a:txBody>
                    <a:bodyPr>
                      <a:noAutofit/>
                    </a:bodyPr>
                    <a:lstStyle/>
                    <a:p>
                      <a:pPr indent="0" lvl="0" marL="0" rtl="0" algn="l">
                        <a:spcBef>
                          <a:spcPts val="0"/>
                        </a:spcBef>
                        <a:spcAft>
                          <a:spcPts val="0"/>
                        </a:spcAft>
                        <a:buNone/>
                      </a:pPr>
                      <a:r>
                        <a:rPr lang="en"/>
                        <a:t>10</a:t>
                      </a:r>
                      <a:endParaRPr/>
                    </a:p>
                  </a:txBody>
                  <a:tcPr marT="91425" marB="91425" marR="91425" marL="91425"/>
                </a:tc>
                <a:tc>
                  <a:txBody>
                    <a:bodyPr>
                      <a:noAutofit/>
                    </a:bodyPr>
                    <a:lstStyle/>
                    <a:p>
                      <a:pPr indent="0" lvl="0" marL="0" rtl="0" algn="l">
                        <a:spcBef>
                          <a:spcPts val="0"/>
                        </a:spcBef>
                        <a:spcAft>
                          <a:spcPts val="0"/>
                        </a:spcAft>
                        <a:buNone/>
                      </a:pPr>
                      <a:r>
                        <a:rPr lang="en"/>
                        <a:t>30</a:t>
                      </a:r>
                      <a:endParaRPr/>
                    </a:p>
                  </a:txBody>
                  <a:tcPr marT="91425" marB="91425" marR="91425" marL="91425"/>
                </a:tc>
                <a:tc>
                  <a:txBody>
                    <a:bodyPr>
                      <a:noAutofit/>
                    </a:bodyPr>
                    <a:lstStyle/>
                    <a:p>
                      <a:pPr indent="0" lvl="0" marL="0" rtl="0" algn="l">
                        <a:spcBef>
                          <a:spcPts val="0"/>
                        </a:spcBef>
                        <a:spcAft>
                          <a:spcPts val="0"/>
                        </a:spcAft>
                        <a:buNone/>
                      </a:pPr>
                      <a:r>
                        <a:rPr lang="en"/>
                        <a:t>90</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dk1"/>
                          </a:solidFill>
                        </a:rPr>
                        <a:t>Tratamiento4</a:t>
                      </a:r>
                      <a:endParaRPr/>
                    </a:p>
                  </a:txBody>
                  <a:tcPr marT="91425" marB="91425" marR="91425" marL="91425"/>
                </a:tc>
                <a:tc>
                  <a:txBody>
                    <a:bodyPr>
                      <a:noAutofit/>
                    </a:bodyPr>
                    <a:lstStyle/>
                    <a:p>
                      <a:pPr indent="0" lvl="0" marL="0" rtl="0" algn="l">
                        <a:spcBef>
                          <a:spcPts val="0"/>
                        </a:spcBef>
                        <a:spcAft>
                          <a:spcPts val="0"/>
                        </a:spcAft>
                        <a:buNone/>
                      </a:pPr>
                      <a:r>
                        <a:rPr lang="en"/>
                        <a:t>5</a:t>
                      </a:r>
                      <a:endParaRPr/>
                    </a:p>
                  </a:txBody>
                  <a:tcPr marT="91425" marB="91425" marR="91425" marL="91425"/>
                </a:tc>
                <a:tc>
                  <a:txBody>
                    <a:bodyPr>
                      <a:noAutofit/>
                    </a:bodyPr>
                    <a:lstStyle/>
                    <a:p>
                      <a:pPr indent="0" lvl="0" marL="0" rtl="0" algn="l">
                        <a:spcBef>
                          <a:spcPts val="0"/>
                        </a:spcBef>
                        <a:spcAft>
                          <a:spcPts val="0"/>
                        </a:spcAft>
                        <a:buNone/>
                      </a:pPr>
                      <a:r>
                        <a:rPr lang="en"/>
                        <a:t>40</a:t>
                      </a:r>
                      <a:endParaRPr/>
                    </a:p>
                  </a:txBody>
                  <a:tcPr marT="91425" marB="91425" marR="91425" marL="91425"/>
                </a:tc>
                <a:tc>
                  <a:txBody>
                    <a:bodyPr>
                      <a:noAutofit/>
                    </a:bodyPr>
                    <a:lstStyle/>
                    <a:p>
                      <a:pPr indent="0" lvl="0" marL="0" rtl="0" algn="l">
                        <a:spcBef>
                          <a:spcPts val="0"/>
                        </a:spcBef>
                        <a:spcAft>
                          <a:spcPts val="0"/>
                        </a:spcAft>
                        <a:buNone/>
                      </a:pPr>
                      <a:r>
                        <a:rPr lang="en"/>
                        <a:t>115</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a:t>560</a:t>
                      </a:r>
                      <a:endParaRPr/>
                    </a:p>
                  </a:txBody>
                  <a:tcPr marT="91425" marB="91425" marR="91425" marL="91425"/>
                </a:tc>
              </a:tr>
            </a:tbl>
          </a:graphicData>
        </a:graphic>
      </p:graphicFrame>
      <p:cxnSp>
        <p:nvCxnSpPr>
          <p:cNvPr id="1026" name="Google Shape;1026;p158"/>
          <p:cNvCxnSpPr/>
          <p:nvPr/>
        </p:nvCxnSpPr>
        <p:spPr>
          <a:xfrm flipH="1" rot="10800000">
            <a:off x="5678600" y="1711975"/>
            <a:ext cx="840900" cy="764400"/>
          </a:xfrm>
          <a:prstGeom prst="straightConnector1">
            <a:avLst/>
          </a:prstGeom>
          <a:noFill/>
          <a:ln cap="flat" cmpd="sng" w="9525">
            <a:solidFill>
              <a:schemeClr val="dk2"/>
            </a:solidFill>
            <a:prstDash val="solid"/>
            <a:round/>
            <a:headEnd len="med" w="med" type="none"/>
            <a:tailEnd len="med" w="med" type="none"/>
          </a:ln>
        </p:spPr>
      </p:cxnSp>
      <p:cxnSp>
        <p:nvCxnSpPr>
          <p:cNvPr id="1027" name="Google Shape;1027;p158"/>
          <p:cNvCxnSpPr/>
          <p:nvPr/>
        </p:nvCxnSpPr>
        <p:spPr>
          <a:xfrm flipH="1" rot="10800000">
            <a:off x="5853325" y="1591775"/>
            <a:ext cx="1103100" cy="2227800"/>
          </a:xfrm>
          <a:prstGeom prst="straightConnector1">
            <a:avLst/>
          </a:prstGeom>
          <a:noFill/>
          <a:ln cap="flat" cmpd="sng" w="9525">
            <a:solidFill>
              <a:schemeClr val="dk2"/>
            </a:solidFill>
            <a:prstDash val="solid"/>
            <a:round/>
            <a:headEnd len="med" w="med" type="none"/>
            <a:tailEnd len="med" w="med" type="none"/>
          </a:ln>
        </p:spPr>
      </p:cxnSp>
      <p:sp>
        <p:nvSpPr>
          <p:cNvPr id="1028" name="Google Shape;1028;p158"/>
          <p:cNvSpPr txBox="1"/>
          <p:nvPr/>
        </p:nvSpPr>
        <p:spPr>
          <a:xfrm>
            <a:off x="6333825" y="1122250"/>
            <a:ext cx="17910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El tratamiento 1 y el 4 fueron mejores?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Google Shape;1033;p159"/>
          <p:cNvSpPr/>
          <p:nvPr/>
        </p:nvSpPr>
        <p:spPr>
          <a:xfrm>
            <a:off x="5067050" y="2498225"/>
            <a:ext cx="2631900" cy="5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5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sz="2400">
                <a:solidFill>
                  <a:schemeClr val="lt1"/>
                </a:solidFill>
              </a:rPr>
              <a:t>La prueba de chi cuadrado para independencia de variables categóricas</a:t>
            </a:r>
            <a:endParaRPr/>
          </a:p>
        </p:txBody>
      </p:sp>
      <p:sp>
        <p:nvSpPr>
          <p:cNvPr id="1035" name="Google Shape;1035;p159"/>
          <p:cNvSpPr txBox="1"/>
          <p:nvPr>
            <p:ph idx="1" type="body"/>
          </p:nvPr>
        </p:nvSpPr>
        <p:spPr>
          <a:xfrm>
            <a:off x="326550" y="1347168"/>
            <a:ext cx="8327100" cy="8235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t>Para tener un análisis certero debemos calcular las frecuencias marginales ya que no todos los tratamientos tuvieron igual cantidad de pacientes.</a:t>
            </a:r>
            <a:endParaRPr/>
          </a:p>
        </p:txBody>
      </p:sp>
      <p:sp>
        <p:nvSpPr>
          <p:cNvPr id="1036" name="Google Shape;1036;p159"/>
          <p:cNvSpPr/>
          <p:nvPr/>
        </p:nvSpPr>
        <p:spPr>
          <a:xfrm>
            <a:off x="5067050" y="3717425"/>
            <a:ext cx="2631900" cy="50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37" name="Google Shape;1037;p159"/>
          <p:cNvGraphicFramePr/>
          <p:nvPr/>
        </p:nvGraphicFramePr>
        <p:xfrm>
          <a:off x="952200" y="2170675"/>
          <a:ext cx="3000000" cy="3000000"/>
        </p:xfrm>
        <a:graphic>
          <a:graphicData uri="http://schemas.openxmlformats.org/drawingml/2006/table">
            <a:tbl>
              <a:tblPr>
                <a:noFill/>
                <a:tableStyleId>{E152AAEE-00EC-4217-8F66-0EFDB70E73B5}</a:tableStyleId>
              </a:tblPr>
              <a:tblGrid>
                <a:gridCol w="1447800"/>
                <a:gridCol w="1447800"/>
                <a:gridCol w="1447800"/>
                <a:gridCol w="1447800"/>
                <a:gridCol w="1447800"/>
              </a:tblGrid>
              <a:tr h="381000">
                <a:tc>
                  <a:txBody>
                    <a:bodyPr>
                      <a:noAutofit/>
                    </a:bodyPr>
                    <a:lstStyle/>
                    <a:p>
                      <a:pPr indent="0" lvl="0" marL="0" rtl="0" algn="l">
                        <a:spcBef>
                          <a:spcPts val="0"/>
                        </a:spcBef>
                        <a:spcAft>
                          <a:spcPts val="0"/>
                        </a:spcAft>
                        <a:buNone/>
                      </a:pPr>
                      <a:r>
                        <a:rPr lang="en"/>
                        <a:t>i x j = 4*3</a:t>
                      </a:r>
                      <a:endParaRPr/>
                    </a:p>
                  </a:txBody>
                  <a:tcPr marT="91425" marB="91425" marR="91425" marL="91425"/>
                </a:tc>
                <a:tc>
                  <a:txBody>
                    <a:bodyPr>
                      <a:noAutofit/>
                    </a:bodyPr>
                    <a:lstStyle/>
                    <a:p>
                      <a:pPr indent="0" lvl="0" marL="0" rtl="0" algn="l">
                        <a:spcBef>
                          <a:spcPts val="0"/>
                        </a:spcBef>
                        <a:spcAft>
                          <a:spcPts val="0"/>
                        </a:spcAft>
                        <a:buNone/>
                      </a:pPr>
                      <a:r>
                        <a:rPr lang="en"/>
                        <a:t>Peor</a:t>
                      </a:r>
                      <a:endParaRPr/>
                    </a:p>
                  </a:txBody>
                  <a:tcPr marT="91425" marB="91425" marR="91425" marL="91425"/>
                </a:tc>
                <a:tc>
                  <a:txBody>
                    <a:bodyPr>
                      <a:noAutofit/>
                    </a:bodyPr>
                    <a:lstStyle/>
                    <a:p>
                      <a:pPr indent="0" lvl="0" marL="0" rtl="0" algn="l">
                        <a:spcBef>
                          <a:spcPts val="0"/>
                        </a:spcBef>
                        <a:spcAft>
                          <a:spcPts val="0"/>
                        </a:spcAft>
                        <a:buNone/>
                      </a:pPr>
                      <a:r>
                        <a:rPr lang="en"/>
                        <a:t>igual</a:t>
                      </a:r>
                      <a:endParaRPr/>
                    </a:p>
                  </a:txBody>
                  <a:tcPr marT="91425" marB="91425" marR="91425" marL="91425"/>
                </a:tc>
                <a:tc>
                  <a:txBody>
                    <a:bodyPr>
                      <a:noAutofit/>
                    </a:bodyPr>
                    <a:lstStyle/>
                    <a:p>
                      <a:pPr indent="0" lvl="0" marL="0" rtl="0" algn="l">
                        <a:spcBef>
                          <a:spcPts val="0"/>
                        </a:spcBef>
                        <a:spcAft>
                          <a:spcPts val="0"/>
                        </a:spcAft>
                        <a:buNone/>
                      </a:pPr>
                      <a:r>
                        <a:rPr lang="en"/>
                        <a:t>mejor</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en"/>
                        <a:t>Tratamiento1</a:t>
                      </a:r>
                      <a:endParaRPr/>
                    </a:p>
                  </a:txBody>
                  <a:tcPr marT="91425" marB="91425" marR="91425" marL="91425"/>
                </a:tc>
                <a:tc>
                  <a:txBody>
                    <a:bodyPr>
                      <a:noAutofit/>
                    </a:bodyPr>
                    <a:lstStyle/>
                    <a:p>
                      <a:pPr indent="0" lvl="0" marL="0" rtl="0" algn="l">
                        <a:spcBef>
                          <a:spcPts val="0"/>
                        </a:spcBef>
                        <a:spcAft>
                          <a:spcPts val="0"/>
                        </a:spcAft>
                        <a:buNone/>
                      </a:pPr>
                      <a:r>
                        <a:rPr lang="en"/>
                        <a:t>7</a:t>
                      </a:r>
                      <a:endParaRPr/>
                    </a:p>
                  </a:txBody>
                  <a:tcPr marT="91425" marB="91425" marR="91425" marL="91425"/>
                </a:tc>
                <a:tc>
                  <a:txBody>
                    <a:bodyPr>
                      <a:noAutofit/>
                    </a:bodyPr>
                    <a:lstStyle/>
                    <a:p>
                      <a:pPr indent="0" lvl="0" marL="0" rtl="0" algn="l">
                        <a:spcBef>
                          <a:spcPts val="0"/>
                        </a:spcBef>
                        <a:spcAft>
                          <a:spcPts val="0"/>
                        </a:spcAft>
                        <a:buNone/>
                      </a:pPr>
                      <a:r>
                        <a:rPr lang="en"/>
                        <a:t>28</a:t>
                      </a:r>
                      <a:endParaRPr/>
                    </a:p>
                  </a:txBody>
                  <a:tcPr marT="91425" marB="91425" marR="91425" marL="91425"/>
                </a:tc>
                <a:tc>
                  <a:txBody>
                    <a:bodyPr>
                      <a:noAutofit/>
                    </a:bodyPr>
                    <a:lstStyle/>
                    <a:p>
                      <a:pPr indent="0" lvl="0" marL="0" rtl="0" algn="l">
                        <a:spcBef>
                          <a:spcPts val="0"/>
                        </a:spcBef>
                        <a:spcAft>
                          <a:spcPts val="0"/>
                        </a:spcAft>
                        <a:buNone/>
                      </a:pPr>
                      <a:r>
                        <a:rPr lang="en"/>
                        <a:t>115</a:t>
                      </a:r>
                      <a:endParaRPr>
                        <a:solidFill>
                          <a:srgbClr val="FFFF00"/>
                        </a:solidFill>
                      </a:endParaRPr>
                    </a:p>
                  </a:txBody>
                  <a:tcPr marT="91425" marB="91425" marR="91425" marL="91425"/>
                </a:tc>
                <a:tc>
                  <a:txBody>
                    <a:bodyPr>
                      <a:noAutofit/>
                    </a:bodyPr>
                    <a:lstStyle/>
                    <a:p>
                      <a:pPr indent="0" lvl="0" marL="0" rtl="0" algn="l">
                        <a:spcBef>
                          <a:spcPts val="0"/>
                        </a:spcBef>
                        <a:spcAft>
                          <a:spcPts val="0"/>
                        </a:spcAft>
                        <a:buNone/>
                      </a:pPr>
                      <a:r>
                        <a:rPr lang="en"/>
                        <a:t>150</a:t>
                      </a:r>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dk1"/>
                          </a:solidFill>
                        </a:rPr>
                        <a:t>Tratamiento2</a:t>
                      </a:r>
                      <a:endParaRPr/>
                    </a:p>
                  </a:txBody>
                  <a:tcPr marT="91425" marB="91425" marR="91425" marL="91425"/>
                </a:tc>
                <a:tc>
                  <a:txBody>
                    <a:bodyPr>
                      <a:noAutofit/>
                    </a:bodyPr>
                    <a:lstStyle/>
                    <a:p>
                      <a:pPr indent="0" lvl="0" marL="0" rtl="0" algn="l">
                        <a:spcBef>
                          <a:spcPts val="0"/>
                        </a:spcBef>
                        <a:spcAft>
                          <a:spcPts val="0"/>
                        </a:spcAft>
                        <a:buNone/>
                      </a:pPr>
                      <a:r>
                        <a:rPr lang="en"/>
                        <a:t>15</a:t>
                      </a:r>
                      <a:endParaRPr/>
                    </a:p>
                  </a:txBody>
                  <a:tcPr marT="91425" marB="91425" marR="91425" marL="91425"/>
                </a:tc>
                <a:tc>
                  <a:txBody>
                    <a:bodyPr>
                      <a:noAutofit/>
                    </a:bodyPr>
                    <a:lstStyle/>
                    <a:p>
                      <a:pPr indent="0" lvl="0" marL="0" rtl="0" algn="l">
                        <a:spcBef>
                          <a:spcPts val="0"/>
                        </a:spcBef>
                        <a:spcAft>
                          <a:spcPts val="0"/>
                        </a:spcAft>
                        <a:buNone/>
                      </a:pPr>
                      <a:r>
                        <a:rPr lang="en"/>
                        <a:t>20</a:t>
                      </a:r>
                      <a:endParaRPr/>
                    </a:p>
                  </a:txBody>
                  <a:tcPr marT="91425" marB="91425" marR="91425" marL="91425"/>
                </a:tc>
                <a:tc>
                  <a:txBody>
                    <a:bodyPr>
                      <a:noAutofit/>
                    </a:bodyPr>
                    <a:lstStyle/>
                    <a:p>
                      <a:pPr indent="0" lvl="0" marL="0" rtl="0" algn="l">
                        <a:spcBef>
                          <a:spcPts val="0"/>
                        </a:spcBef>
                        <a:spcAft>
                          <a:spcPts val="0"/>
                        </a:spcAft>
                        <a:buNone/>
                      </a:pPr>
                      <a:r>
                        <a:rPr lang="en"/>
                        <a:t>85</a:t>
                      </a:r>
                      <a:endParaRPr/>
                    </a:p>
                  </a:txBody>
                  <a:tcPr marT="91425" marB="91425" marR="91425" marL="91425"/>
                </a:tc>
                <a:tc>
                  <a:txBody>
                    <a:bodyPr>
                      <a:noAutofit/>
                    </a:bodyPr>
                    <a:lstStyle/>
                    <a:p>
                      <a:pPr indent="0" lvl="0" marL="0" rtl="0" algn="l">
                        <a:spcBef>
                          <a:spcPts val="0"/>
                        </a:spcBef>
                        <a:spcAft>
                          <a:spcPts val="0"/>
                        </a:spcAft>
                        <a:buNone/>
                      </a:pPr>
                      <a:r>
                        <a:rPr lang="en"/>
                        <a:t>120</a:t>
                      </a:r>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dk1"/>
                          </a:solidFill>
                        </a:rPr>
                        <a:t>Tratamiento3</a:t>
                      </a:r>
                      <a:endParaRPr b="1"/>
                    </a:p>
                  </a:txBody>
                  <a:tcPr marT="91425" marB="91425" marR="91425" marL="91425"/>
                </a:tc>
                <a:tc>
                  <a:txBody>
                    <a:bodyPr>
                      <a:noAutofit/>
                    </a:bodyPr>
                    <a:lstStyle/>
                    <a:p>
                      <a:pPr indent="0" lvl="0" marL="0" rtl="0" algn="l">
                        <a:spcBef>
                          <a:spcPts val="0"/>
                        </a:spcBef>
                        <a:spcAft>
                          <a:spcPts val="0"/>
                        </a:spcAft>
                        <a:buNone/>
                      </a:pPr>
                      <a:r>
                        <a:rPr lang="en"/>
                        <a:t>10</a:t>
                      </a:r>
                      <a:endParaRPr/>
                    </a:p>
                  </a:txBody>
                  <a:tcPr marT="91425" marB="91425" marR="91425" marL="91425"/>
                </a:tc>
                <a:tc>
                  <a:txBody>
                    <a:bodyPr>
                      <a:noAutofit/>
                    </a:bodyPr>
                    <a:lstStyle/>
                    <a:p>
                      <a:pPr indent="0" lvl="0" marL="0" rtl="0" algn="l">
                        <a:spcBef>
                          <a:spcPts val="0"/>
                        </a:spcBef>
                        <a:spcAft>
                          <a:spcPts val="0"/>
                        </a:spcAft>
                        <a:buNone/>
                      </a:pPr>
                      <a:r>
                        <a:rPr lang="en"/>
                        <a:t>30</a:t>
                      </a:r>
                      <a:endParaRPr/>
                    </a:p>
                  </a:txBody>
                  <a:tcPr marT="91425" marB="91425" marR="91425" marL="91425"/>
                </a:tc>
                <a:tc>
                  <a:txBody>
                    <a:bodyPr>
                      <a:noAutofit/>
                    </a:bodyPr>
                    <a:lstStyle/>
                    <a:p>
                      <a:pPr indent="0" lvl="0" marL="0" rtl="0" algn="l">
                        <a:spcBef>
                          <a:spcPts val="0"/>
                        </a:spcBef>
                        <a:spcAft>
                          <a:spcPts val="0"/>
                        </a:spcAft>
                        <a:buNone/>
                      </a:pPr>
                      <a:r>
                        <a:rPr lang="en"/>
                        <a:t>90</a:t>
                      </a:r>
                      <a:endParaRPr/>
                    </a:p>
                  </a:txBody>
                  <a:tcPr marT="91425" marB="91425" marR="91425" marL="91425"/>
                </a:tc>
                <a:tc>
                  <a:txBody>
                    <a:bodyPr>
                      <a:noAutofit/>
                    </a:bodyPr>
                    <a:lstStyle/>
                    <a:p>
                      <a:pPr indent="0" lvl="0" marL="0" rtl="0" algn="l">
                        <a:spcBef>
                          <a:spcPts val="0"/>
                        </a:spcBef>
                        <a:spcAft>
                          <a:spcPts val="0"/>
                        </a:spcAft>
                        <a:buNone/>
                      </a:pPr>
                      <a:r>
                        <a:rPr lang="en"/>
                        <a:t>130</a:t>
                      </a:r>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dk1"/>
                          </a:solidFill>
                        </a:rPr>
                        <a:t>Tratamiento4</a:t>
                      </a:r>
                      <a:endParaRPr/>
                    </a:p>
                  </a:txBody>
                  <a:tcPr marT="91425" marB="91425" marR="91425" marL="91425"/>
                </a:tc>
                <a:tc>
                  <a:txBody>
                    <a:bodyPr>
                      <a:noAutofit/>
                    </a:bodyPr>
                    <a:lstStyle/>
                    <a:p>
                      <a:pPr indent="0" lvl="0" marL="0" rtl="0" algn="l">
                        <a:spcBef>
                          <a:spcPts val="0"/>
                        </a:spcBef>
                        <a:spcAft>
                          <a:spcPts val="0"/>
                        </a:spcAft>
                        <a:buNone/>
                      </a:pPr>
                      <a:r>
                        <a:rPr lang="en"/>
                        <a:t>5</a:t>
                      </a:r>
                      <a:endParaRPr/>
                    </a:p>
                  </a:txBody>
                  <a:tcPr marT="91425" marB="91425" marR="91425" marL="91425"/>
                </a:tc>
                <a:tc>
                  <a:txBody>
                    <a:bodyPr>
                      <a:noAutofit/>
                    </a:bodyPr>
                    <a:lstStyle/>
                    <a:p>
                      <a:pPr indent="0" lvl="0" marL="0" rtl="0" algn="l">
                        <a:spcBef>
                          <a:spcPts val="0"/>
                        </a:spcBef>
                        <a:spcAft>
                          <a:spcPts val="0"/>
                        </a:spcAft>
                        <a:buNone/>
                      </a:pPr>
                      <a:r>
                        <a:rPr lang="en"/>
                        <a:t>40</a:t>
                      </a:r>
                      <a:endParaRPr/>
                    </a:p>
                  </a:txBody>
                  <a:tcPr marT="91425" marB="91425" marR="91425" marL="91425"/>
                </a:tc>
                <a:tc>
                  <a:txBody>
                    <a:bodyPr>
                      <a:noAutofit/>
                    </a:bodyPr>
                    <a:lstStyle/>
                    <a:p>
                      <a:pPr indent="0" lvl="0" marL="0" rtl="0" algn="l">
                        <a:spcBef>
                          <a:spcPts val="0"/>
                        </a:spcBef>
                        <a:spcAft>
                          <a:spcPts val="0"/>
                        </a:spcAft>
                        <a:buNone/>
                      </a:pPr>
                      <a:r>
                        <a:rPr lang="en"/>
                        <a:t>115</a:t>
                      </a:r>
                      <a:endParaRPr/>
                    </a:p>
                  </a:txBody>
                  <a:tcPr marT="91425" marB="91425" marR="91425" marL="91425"/>
                </a:tc>
                <a:tc>
                  <a:txBody>
                    <a:bodyPr>
                      <a:noAutofit/>
                    </a:bodyPr>
                    <a:lstStyle/>
                    <a:p>
                      <a:pPr indent="0" lvl="0" marL="0" rtl="0" algn="l">
                        <a:spcBef>
                          <a:spcPts val="0"/>
                        </a:spcBef>
                        <a:spcAft>
                          <a:spcPts val="0"/>
                        </a:spcAft>
                        <a:buNone/>
                      </a:pPr>
                      <a:r>
                        <a:rPr lang="en"/>
                        <a:t>160</a:t>
                      </a:r>
                      <a:endParaRPr/>
                    </a:p>
                  </a:txBody>
                  <a:tcPr marT="91425" marB="91425" marR="91425" marL="91425"/>
                </a:tc>
              </a:tr>
              <a:tr h="3810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a:t>37</a:t>
                      </a:r>
                      <a:endParaRPr/>
                    </a:p>
                  </a:txBody>
                  <a:tcPr marT="91425" marB="91425" marR="91425" marL="91425"/>
                </a:tc>
                <a:tc>
                  <a:txBody>
                    <a:bodyPr>
                      <a:noAutofit/>
                    </a:bodyPr>
                    <a:lstStyle/>
                    <a:p>
                      <a:pPr indent="0" lvl="0" marL="0" rtl="0" algn="l">
                        <a:spcBef>
                          <a:spcPts val="0"/>
                        </a:spcBef>
                        <a:spcAft>
                          <a:spcPts val="0"/>
                        </a:spcAft>
                        <a:buNone/>
                      </a:pPr>
                      <a:r>
                        <a:rPr lang="en"/>
                        <a:t>118</a:t>
                      </a:r>
                      <a:endParaRPr/>
                    </a:p>
                  </a:txBody>
                  <a:tcPr marT="91425" marB="91425" marR="91425" marL="91425"/>
                </a:tc>
                <a:tc>
                  <a:txBody>
                    <a:bodyPr>
                      <a:noAutofit/>
                    </a:bodyPr>
                    <a:lstStyle/>
                    <a:p>
                      <a:pPr indent="0" lvl="0" marL="0" rtl="0" algn="l">
                        <a:spcBef>
                          <a:spcPts val="0"/>
                        </a:spcBef>
                        <a:spcAft>
                          <a:spcPts val="0"/>
                        </a:spcAft>
                        <a:buNone/>
                      </a:pPr>
                      <a:r>
                        <a:rPr lang="en"/>
                        <a:t>405</a:t>
                      </a:r>
                      <a:endParaRPr/>
                    </a:p>
                  </a:txBody>
                  <a:tcPr marT="91425" marB="91425" marR="91425" marL="91425"/>
                </a:tc>
                <a:tc>
                  <a:txBody>
                    <a:bodyPr>
                      <a:noAutofit/>
                    </a:bodyPr>
                    <a:lstStyle/>
                    <a:p>
                      <a:pPr indent="0" lvl="0" marL="0" rtl="0" algn="l">
                        <a:spcBef>
                          <a:spcPts val="0"/>
                        </a:spcBef>
                        <a:spcAft>
                          <a:spcPts val="0"/>
                        </a:spcAft>
                        <a:buNone/>
                      </a:pPr>
                      <a:r>
                        <a:rPr lang="en"/>
                        <a:t>560</a:t>
                      </a:r>
                      <a:endParaRPr/>
                    </a:p>
                  </a:txBody>
                  <a:tcPr marT="91425" marB="91425" marR="91425" marL="91425"/>
                </a:tc>
              </a:tr>
            </a:tbl>
          </a:graphicData>
        </a:graphic>
      </p:graphicFrame>
      <p:cxnSp>
        <p:nvCxnSpPr>
          <p:cNvPr id="1038" name="Google Shape;1038;p159"/>
          <p:cNvCxnSpPr>
            <a:stCxn id="1033" idx="3"/>
          </p:cNvCxnSpPr>
          <p:nvPr/>
        </p:nvCxnSpPr>
        <p:spPr>
          <a:xfrm>
            <a:off x="7698950" y="2749325"/>
            <a:ext cx="786300" cy="0"/>
          </a:xfrm>
          <a:prstGeom prst="straightConnector1">
            <a:avLst/>
          </a:prstGeom>
          <a:noFill/>
          <a:ln cap="flat" cmpd="sng" w="9525">
            <a:solidFill>
              <a:schemeClr val="dk2"/>
            </a:solidFill>
            <a:prstDash val="solid"/>
            <a:round/>
            <a:headEnd len="med" w="med" type="none"/>
            <a:tailEnd len="med" w="med" type="none"/>
          </a:ln>
        </p:spPr>
      </p:cxnSp>
      <p:cxnSp>
        <p:nvCxnSpPr>
          <p:cNvPr id="1039" name="Google Shape;1039;p159"/>
          <p:cNvCxnSpPr/>
          <p:nvPr/>
        </p:nvCxnSpPr>
        <p:spPr>
          <a:xfrm>
            <a:off x="7698950" y="3968525"/>
            <a:ext cx="819000" cy="15000"/>
          </a:xfrm>
          <a:prstGeom prst="straightConnector1">
            <a:avLst/>
          </a:prstGeom>
          <a:noFill/>
          <a:ln cap="flat" cmpd="sng" w="9525">
            <a:solidFill>
              <a:schemeClr val="dk2"/>
            </a:solidFill>
            <a:prstDash val="solid"/>
            <a:round/>
            <a:headEnd len="med" w="med" type="none"/>
            <a:tailEnd len="med" w="med" type="none"/>
          </a:ln>
        </p:spPr>
      </p:cxnSp>
      <p:sp>
        <p:nvSpPr>
          <p:cNvPr id="1040" name="Google Shape;1040;p159"/>
          <p:cNvSpPr txBox="1"/>
          <p:nvPr/>
        </p:nvSpPr>
        <p:spPr>
          <a:xfrm>
            <a:off x="7906350" y="2978725"/>
            <a:ext cx="1190400" cy="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59"/>
          <p:cNvSpPr txBox="1"/>
          <p:nvPr/>
        </p:nvSpPr>
        <p:spPr>
          <a:xfrm>
            <a:off x="7786225" y="2924125"/>
            <a:ext cx="1190400" cy="7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rPr>
              <a:t>Ya no es lo mismo 115/160 que 15/150</a:t>
            </a:r>
            <a:endParaRPr>
              <a:highlight>
                <a:srgbClr val="FFFF00"/>
              </a:highlight>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5" name="Shape 1045"/>
        <p:cNvGrpSpPr/>
        <p:nvPr/>
      </p:nvGrpSpPr>
      <p:grpSpPr>
        <a:xfrm>
          <a:off x="0" y="0"/>
          <a:ext cx="0" cy="0"/>
          <a:chOff x="0" y="0"/>
          <a:chExt cx="0" cy="0"/>
        </a:xfrm>
      </p:grpSpPr>
      <p:sp>
        <p:nvSpPr>
          <p:cNvPr id="1046" name="Google Shape;1046;p160"/>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sz="2400">
                <a:solidFill>
                  <a:schemeClr val="lt1"/>
                </a:solidFill>
              </a:rPr>
              <a:t>La prueba de chi cuadrado para independencia de variables categóricas</a:t>
            </a:r>
            <a:endParaRPr/>
          </a:p>
        </p:txBody>
      </p:sp>
      <p:sp>
        <p:nvSpPr>
          <p:cNvPr id="1047" name="Google Shape;1047;p160"/>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t>Entonces como datos disponibles tenemos las </a:t>
            </a:r>
            <a:r>
              <a:rPr lang="en">
                <a:highlight>
                  <a:srgbClr val="D5A6BD"/>
                </a:highlight>
              </a:rPr>
              <a:t>frecuencias observadas</a:t>
            </a:r>
            <a:r>
              <a:rPr lang="en"/>
              <a:t>, </a:t>
            </a:r>
            <a:r>
              <a:rPr lang="en"/>
              <a:t> las </a:t>
            </a:r>
            <a:r>
              <a:rPr lang="en">
                <a:highlight>
                  <a:srgbClr val="6FA8DC"/>
                </a:highlight>
              </a:rPr>
              <a:t>frecuencias marginales </a:t>
            </a:r>
            <a:r>
              <a:rPr lang="en"/>
              <a:t> y el número ‘gran total’ de la muestra</a:t>
            </a:r>
            <a:endParaRPr/>
          </a:p>
        </p:txBody>
      </p:sp>
      <p:graphicFrame>
        <p:nvGraphicFramePr>
          <p:cNvPr id="1048" name="Google Shape;1048;p160"/>
          <p:cNvGraphicFramePr/>
          <p:nvPr/>
        </p:nvGraphicFramePr>
        <p:xfrm>
          <a:off x="952200" y="2170675"/>
          <a:ext cx="3000000" cy="3000000"/>
        </p:xfrm>
        <a:graphic>
          <a:graphicData uri="http://schemas.openxmlformats.org/drawingml/2006/table">
            <a:tbl>
              <a:tblPr>
                <a:noFill/>
                <a:tableStyleId>{E152AAEE-00EC-4217-8F66-0EFDB70E73B5}</a:tableStyleId>
              </a:tblPr>
              <a:tblGrid>
                <a:gridCol w="1447800"/>
                <a:gridCol w="1447800"/>
                <a:gridCol w="1447800"/>
                <a:gridCol w="1447800"/>
                <a:gridCol w="1447800"/>
              </a:tblGrid>
              <a:tr h="381000">
                <a:tc>
                  <a:txBody>
                    <a:bodyPr>
                      <a:noAutofit/>
                    </a:bodyPr>
                    <a:lstStyle/>
                    <a:p>
                      <a:pPr indent="0" lvl="0" marL="0" rtl="0" algn="l">
                        <a:spcBef>
                          <a:spcPts val="0"/>
                        </a:spcBef>
                        <a:spcAft>
                          <a:spcPts val="0"/>
                        </a:spcAft>
                        <a:buNone/>
                      </a:pPr>
                      <a:r>
                        <a:rPr lang="en"/>
                        <a:t>i x j = 4*3</a:t>
                      </a:r>
                      <a:endParaRPr/>
                    </a:p>
                  </a:txBody>
                  <a:tcPr marT="91425" marB="91425" marR="91425" marL="91425"/>
                </a:tc>
                <a:tc>
                  <a:txBody>
                    <a:bodyPr>
                      <a:noAutofit/>
                    </a:bodyPr>
                    <a:lstStyle/>
                    <a:p>
                      <a:pPr indent="0" lvl="0" marL="0" rtl="0" algn="l">
                        <a:spcBef>
                          <a:spcPts val="0"/>
                        </a:spcBef>
                        <a:spcAft>
                          <a:spcPts val="0"/>
                        </a:spcAft>
                        <a:buNone/>
                      </a:pPr>
                      <a:r>
                        <a:rPr lang="en"/>
                        <a:t>Peor</a:t>
                      </a:r>
                      <a:endParaRPr/>
                    </a:p>
                  </a:txBody>
                  <a:tcPr marT="91425" marB="91425" marR="91425" marL="91425"/>
                </a:tc>
                <a:tc>
                  <a:txBody>
                    <a:bodyPr>
                      <a:noAutofit/>
                    </a:bodyPr>
                    <a:lstStyle/>
                    <a:p>
                      <a:pPr indent="0" lvl="0" marL="0" rtl="0" algn="l">
                        <a:spcBef>
                          <a:spcPts val="0"/>
                        </a:spcBef>
                        <a:spcAft>
                          <a:spcPts val="0"/>
                        </a:spcAft>
                        <a:buNone/>
                      </a:pPr>
                      <a:r>
                        <a:rPr lang="en"/>
                        <a:t>igual</a:t>
                      </a:r>
                      <a:endParaRPr/>
                    </a:p>
                  </a:txBody>
                  <a:tcPr marT="91425" marB="91425" marR="91425" marL="91425"/>
                </a:tc>
                <a:tc>
                  <a:txBody>
                    <a:bodyPr>
                      <a:noAutofit/>
                    </a:bodyPr>
                    <a:lstStyle/>
                    <a:p>
                      <a:pPr indent="0" lvl="0" marL="0" rtl="0" algn="l">
                        <a:spcBef>
                          <a:spcPts val="0"/>
                        </a:spcBef>
                        <a:spcAft>
                          <a:spcPts val="0"/>
                        </a:spcAft>
                        <a:buNone/>
                      </a:pPr>
                      <a:r>
                        <a:rPr lang="en"/>
                        <a:t>mejor</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en"/>
                        <a:t>Tratamiento1</a:t>
                      </a:r>
                      <a:endParaRPr/>
                    </a:p>
                  </a:txBody>
                  <a:tcPr marT="91425" marB="91425" marR="91425" marL="91425"/>
                </a:tc>
                <a:tc>
                  <a:txBody>
                    <a:bodyPr>
                      <a:noAutofit/>
                    </a:bodyPr>
                    <a:lstStyle/>
                    <a:p>
                      <a:pPr indent="0" lvl="0" marL="0" rtl="0" algn="l">
                        <a:spcBef>
                          <a:spcPts val="0"/>
                        </a:spcBef>
                        <a:spcAft>
                          <a:spcPts val="0"/>
                        </a:spcAft>
                        <a:buNone/>
                      </a:pPr>
                      <a:r>
                        <a:rPr lang="en">
                          <a:highlight>
                            <a:srgbClr val="C27BA0"/>
                          </a:highlight>
                        </a:rPr>
                        <a:t>7</a:t>
                      </a:r>
                      <a:endParaRPr>
                        <a:highlight>
                          <a:srgbClr val="C27BA0"/>
                        </a:highlight>
                      </a:endParaRPr>
                    </a:p>
                  </a:txBody>
                  <a:tcPr marT="91425" marB="91425" marR="91425" marL="91425"/>
                </a:tc>
                <a:tc>
                  <a:txBody>
                    <a:bodyPr>
                      <a:noAutofit/>
                    </a:bodyPr>
                    <a:lstStyle/>
                    <a:p>
                      <a:pPr indent="0" lvl="0" marL="0" rtl="0" algn="l">
                        <a:spcBef>
                          <a:spcPts val="0"/>
                        </a:spcBef>
                        <a:spcAft>
                          <a:spcPts val="0"/>
                        </a:spcAft>
                        <a:buNone/>
                      </a:pPr>
                      <a:r>
                        <a:rPr lang="en">
                          <a:highlight>
                            <a:srgbClr val="C27BA0"/>
                          </a:highlight>
                        </a:rPr>
                        <a:t>28</a:t>
                      </a:r>
                      <a:endParaRPr>
                        <a:highlight>
                          <a:srgbClr val="C27BA0"/>
                        </a:highlight>
                      </a:endParaRPr>
                    </a:p>
                  </a:txBody>
                  <a:tcPr marT="91425" marB="91425" marR="91425" marL="91425"/>
                </a:tc>
                <a:tc>
                  <a:txBody>
                    <a:bodyPr>
                      <a:noAutofit/>
                    </a:bodyPr>
                    <a:lstStyle/>
                    <a:p>
                      <a:pPr indent="0" lvl="0" marL="0" rtl="0" algn="l">
                        <a:spcBef>
                          <a:spcPts val="0"/>
                        </a:spcBef>
                        <a:spcAft>
                          <a:spcPts val="0"/>
                        </a:spcAft>
                        <a:buNone/>
                      </a:pPr>
                      <a:r>
                        <a:rPr lang="en">
                          <a:highlight>
                            <a:srgbClr val="C27BA0"/>
                          </a:highlight>
                        </a:rPr>
                        <a:t>115</a:t>
                      </a:r>
                      <a:endParaRPr>
                        <a:solidFill>
                          <a:srgbClr val="FFFF00"/>
                        </a:solidFill>
                        <a:highlight>
                          <a:srgbClr val="C27BA0"/>
                        </a:highlight>
                      </a:endParaRPr>
                    </a:p>
                  </a:txBody>
                  <a:tcPr marT="91425" marB="91425" marR="91425" marL="91425"/>
                </a:tc>
                <a:tc>
                  <a:txBody>
                    <a:bodyPr>
                      <a:noAutofit/>
                    </a:bodyPr>
                    <a:lstStyle/>
                    <a:p>
                      <a:pPr indent="0" lvl="0" marL="0" rtl="0" algn="l">
                        <a:spcBef>
                          <a:spcPts val="0"/>
                        </a:spcBef>
                        <a:spcAft>
                          <a:spcPts val="0"/>
                        </a:spcAft>
                        <a:buNone/>
                      </a:pPr>
                      <a:r>
                        <a:rPr lang="en">
                          <a:highlight>
                            <a:srgbClr val="6D9EEB"/>
                          </a:highlight>
                        </a:rPr>
                        <a:t>150</a:t>
                      </a:r>
                      <a:endParaRPr>
                        <a:highlight>
                          <a:srgbClr val="6D9EEB"/>
                        </a:highlight>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dk1"/>
                          </a:solidFill>
                        </a:rPr>
                        <a:t>Tratamiento2</a:t>
                      </a:r>
                      <a:endParaRPr/>
                    </a:p>
                  </a:txBody>
                  <a:tcPr marT="91425" marB="91425" marR="91425" marL="91425"/>
                </a:tc>
                <a:tc>
                  <a:txBody>
                    <a:bodyPr>
                      <a:noAutofit/>
                    </a:bodyPr>
                    <a:lstStyle/>
                    <a:p>
                      <a:pPr indent="0" lvl="0" marL="0" rtl="0" algn="l">
                        <a:spcBef>
                          <a:spcPts val="0"/>
                        </a:spcBef>
                        <a:spcAft>
                          <a:spcPts val="0"/>
                        </a:spcAft>
                        <a:buNone/>
                      </a:pPr>
                      <a:r>
                        <a:rPr lang="en">
                          <a:highlight>
                            <a:srgbClr val="C27BA0"/>
                          </a:highlight>
                        </a:rPr>
                        <a:t>15</a:t>
                      </a:r>
                      <a:endParaRPr>
                        <a:highlight>
                          <a:srgbClr val="C27BA0"/>
                        </a:highlight>
                      </a:endParaRPr>
                    </a:p>
                  </a:txBody>
                  <a:tcPr marT="91425" marB="91425" marR="91425" marL="91425"/>
                </a:tc>
                <a:tc>
                  <a:txBody>
                    <a:bodyPr>
                      <a:noAutofit/>
                    </a:bodyPr>
                    <a:lstStyle/>
                    <a:p>
                      <a:pPr indent="0" lvl="0" marL="0" rtl="0" algn="l">
                        <a:spcBef>
                          <a:spcPts val="0"/>
                        </a:spcBef>
                        <a:spcAft>
                          <a:spcPts val="0"/>
                        </a:spcAft>
                        <a:buNone/>
                      </a:pPr>
                      <a:r>
                        <a:rPr lang="en">
                          <a:highlight>
                            <a:srgbClr val="C27BA0"/>
                          </a:highlight>
                        </a:rPr>
                        <a:t>20</a:t>
                      </a:r>
                      <a:endParaRPr>
                        <a:highlight>
                          <a:srgbClr val="C27BA0"/>
                        </a:highlight>
                      </a:endParaRPr>
                    </a:p>
                  </a:txBody>
                  <a:tcPr marT="91425" marB="91425" marR="91425" marL="91425"/>
                </a:tc>
                <a:tc>
                  <a:txBody>
                    <a:bodyPr>
                      <a:noAutofit/>
                    </a:bodyPr>
                    <a:lstStyle/>
                    <a:p>
                      <a:pPr indent="0" lvl="0" marL="0" rtl="0" algn="l">
                        <a:spcBef>
                          <a:spcPts val="0"/>
                        </a:spcBef>
                        <a:spcAft>
                          <a:spcPts val="0"/>
                        </a:spcAft>
                        <a:buNone/>
                      </a:pPr>
                      <a:r>
                        <a:rPr lang="en">
                          <a:highlight>
                            <a:srgbClr val="C27BA0"/>
                          </a:highlight>
                        </a:rPr>
                        <a:t>85</a:t>
                      </a:r>
                      <a:endParaRPr>
                        <a:highlight>
                          <a:srgbClr val="C27BA0"/>
                        </a:highlight>
                      </a:endParaRPr>
                    </a:p>
                  </a:txBody>
                  <a:tcPr marT="91425" marB="91425" marR="91425" marL="91425"/>
                </a:tc>
                <a:tc>
                  <a:txBody>
                    <a:bodyPr>
                      <a:noAutofit/>
                    </a:bodyPr>
                    <a:lstStyle/>
                    <a:p>
                      <a:pPr indent="0" lvl="0" marL="0" rtl="0" algn="l">
                        <a:spcBef>
                          <a:spcPts val="0"/>
                        </a:spcBef>
                        <a:spcAft>
                          <a:spcPts val="0"/>
                        </a:spcAft>
                        <a:buNone/>
                      </a:pPr>
                      <a:r>
                        <a:rPr lang="en">
                          <a:highlight>
                            <a:srgbClr val="6D9EEB"/>
                          </a:highlight>
                        </a:rPr>
                        <a:t>120</a:t>
                      </a:r>
                      <a:endParaRPr>
                        <a:highlight>
                          <a:srgbClr val="6D9EEB"/>
                        </a:highlight>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dk1"/>
                          </a:solidFill>
                        </a:rPr>
                        <a:t>Tratamiento3</a:t>
                      </a:r>
                      <a:endParaRPr b="1"/>
                    </a:p>
                  </a:txBody>
                  <a:tcPr marT="91425" marB="91425" marR="91425" marL="91425"/>
                </a:tc>
                <a:tc>
                  <a:txBody>
                    <a:bodyPr>
                      <a:noAutofit/>
                    </a:bodyPr>
                    <a:lstStyle/>
                    <a:p>
                      <a:pPr indent="0" lvl="0" marL="0" rtl="0" algn="l">
                        <a:spcBef>
                          <a:spcPts val="0"/>
                        </a:spcBef>
                        <a:spcAft>
                          <a:spcPts val="0"/>
                        </a:spcAft>
                        <a:buNone/>
                      </a:pPr>
                      <a:r>
                        <a:rPr lang="en">
                          <a:highlight>
                            <a:srgbClr val="C27BA0"/>
                          </a:highlight>
                        </a:rPr>
                        <a:t>10</a:t>
                      </a:r>
                      <a:endParaRPr>
                        <a:highlight>
                          <a:srgbClr val="C27BA0"/>
                        </a:highlight>
                      </a:endParaRPr>
                    </a:p>
                  </a:txBody>
                  <a:tcPr marT="91425" marB="91425" marR="91425" marL="91425"/>
                </a:tc>
                <a:tc>
                  <a:txBody>
                    <a:bodyPr>
                      <a:noAutofit/>
                    </a:bodyPr>
                    <a:lstStyle/>
                    <a:p>
                      <a:pPr indent="0" lvl="0" marL="0" rtl="0" algn="l">
                        <a:spcBef>
                          <a:spcPts val="0"/>
                        </a:spcBef>
                        <a:spcAft>
                          <a:spcPts val="0"/>
                        </a:spcAft>
                        <a:buNone/>
                      </a:pPr>
                      <a:r>
                        <a:rPr lang="en">
                          <a:highlight>
                            <a:srgbClr val="C27BA0"/>
                          </a:highlight>
                        </a:rPr>
                        <a:t>30</a:t>
                      </a:r>
                      <a:endParaRPr>
                        <a:highlight>
                          <a:srgbClr val="C27BA0"/>
                        </a:highlight>
                      </a:endParaRPr>
                    </a:p>
                  </a:txBody>
                  <a:tcPr marT="91425" marB="91425" marR="91425" marL="91425"/>
                </a:tc>
                <a:tc>
                  <a:txBody>
                    <a:bodyPr>
                      <a:noAutofit/>
                    </a:bodyPr>
                    <a:lstStyle/>
                    <a:p>
                      <a:pPr indent="0" lvl="0" marL="0" rtl="0" algn="l">
                        <a:spcBef>
                          <a:spcPts val="0"/>
                        </a:spcBef>
                        <a:spcAft>
                          <a:spcPts val="0"/>
                        </a:spcAft>
                        <a:buNone/>
                      </a:pPr>
                      <a:r>
                        <a:rPr lang="en">
                          <a:highlight>
                            <a:srgbClr val="C27BA0"/>
                          </a:highlight>
                        </a:rPr>
                        <a:t>90</a:t>
                      </a:r>
                      <a:endParaRPr>
                        <a:highlight>
                          <a:srgbClr val="C27BA0"/>
                        </a:highlight>
                      </a:endParaRPr>
                    </a:p>
                  </a:txBody>
                  <a:tcPr marT="91425" marB="91425" marR="91425" marL="91425"/>
                </a:tc>
                <a:tc>
                  <a:txBody>
                    <a:bodyPr>
                      <a:noAutofit/>
                    </a:bodyPr>
                    <a:lstStyle/>
                    <a:p>
                      <a:pPr indent="0" lvl="0" marL="0" rtl="0" algn="l">
                        <a:spcBef>
                          <a:spcPts val="0"/>
                        </a:spcBef>
                        <a:spcAft>
                          <a:spcPts val="0"/>
                        </a:spcAft>
                        <a:buNone/>
                      </a:pPr>
                      <a:r>
                        <a:rPr lang="en">
                          <a:highlight>
                            <a:srgbClr val="6D9EEB"/>
                          </a:highlight>
                        </a:rPr>
                        <a:t>130</a:t>
                      </a:r>
                      <a:endParaRPr>
                        <a:highlight>
                          <a:srgbClr val="6D9EEB"/>
                        </a:highlight>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dk1"/>
                          </a:solidFill>
                        </a:rPr>
                        <a:t>Tratamiento4</a:t>
                      </a:r>
                      <a:endParaRPr/>
                    </a:p>
                  </a:txBody>
                  <a:tcPr marT="91425" marB="91425" marR="91425" marL="91425"/>
                </a:tc>
                <a:tc>
                  <a:txBody>
                    <a:bodyPr>
                      <a:noAutofit/>
                    </a:bodyPr>
                    <a:lstStyle/>
                    <a:p>
                      <a:pPr indent="0" lvl="0" marL="0" rtl="0" algn="l">
                        <a:spcBef>
                          <a:spcPts val="0"/>
                        </a:spcBef>
                        <a:spcAft>
                          <a:spcPts val="0"/>
                        </a:spcAft>
                        <a:buNone/>
                      </a:pPr>
                      <a:r>
                        <a:rPr lang="en">
                          <a:highlight>
                            <a:srgbClr val="C27BA0"/>
                          </a:highlight>
                        </a:rPr>
                        <a:t>5</a:t>
                      </a:r>
                      <a:endParaRPr>
                        <a:highlight>
                          <a:srgbClr val="C27BA0"/>
                        </a:highlight>
                      </a:endParaRPr>
                    </a:p>
                  </a:txBody>
                  <a:tcPr marT="91425" marB="91425" marR="91425" marL="91425"/>
                </a:tc>
                <a:tc>
                  <a:txBody>
                    <a:bodyPr>
                      <a:noAutofit/>
                    </a:bodyPr>
                    <a:lstStyle/>
                    <a:p>
                      <a:pPr indent="0" lvl="0" marL="0" rtl="0" algn="l">
                        <a:spcBef>
                          <a:spcPts val="0"/>
                        </a:spcBef>
                        <a:spcAft>
                          <a:spcPts val="0"/>
                        </a:spcAft>
                        <a:buNone/>
                      </a:pPr>
                      <a:r>
                        <a:rPr lang="en">
                          <a:highlight>
                            <a:srgbClr val="C27BA0"/>
                          </a:highlight>
                        </a:rPr>
                        <a:t>40</a:t>
                      </a:r>
                      <a:endParaRPr>
                        <a:highlight>
                          <a:srgbClr val="C27BA0"/>
                        </a:highlight>
                      </a:endParaRPr>
                    </a:p>
                  </a:txBody>
                  <a:tcPr marT="91425" marB="91425" marR="91425" marL="91425"/>
                </a:tc>
                <a:tc>
                  <a:txBody>
                    <a:bodyPr>
                      <a:noAutofit/>
                    </a:bodyPr>
                    <a:lstStyle/>
                    <a:p>
                      <a:pPr indent="0" lvl="0" marL="0" rtl="0" algn="l">
                        <a:spcBef>
                          <a:spcPts val="0"/>
                        </a:spcBef>
                        <a:spcAft>
                          <a:spcPts val="0"/>
                        </a:spcAft>
                        <a:buNone/>
                      </a:pPr>
                      <a:r>
                        <a:rPr lang="en">
                          <a:highlight>
                            <a:srgbClr val="C27BA0"/>
                          </a:highlight>
                        </a:rPr>
                        <a:t>115</a:t>
                      </a:r>
                      <a:endParaRPr>
                        <a:highlight>
                          <a:srgbClr val="C27BA0"/>
                        </a:highlight>
                      </a:endParaRPr>
                    </a:p>
                  </a:txBody>
                  <a:tcPr marT="91425" marB="91425" marR="91425" marL="91425"/>
                </a:tc>
                <a:tc>
                  <a:txBody>
                    <a:bodyPr>
                      <a:noAutofit/>
                    </a:bodyPr>
                    <a:lstStyle/>
                    <a:p>
                      <a:pPr indent="0" lvl="0" marL="0" rtl="0" algn="l">
                        <a:spcBef>
                          <a:spcPts val="0"/>
                        </a:spcBef>
                        <a:spcAft>
                          <a:spcPts val="0"/>
                        </a:spcAft>
                        <a:buNone/>
                      </a:pPr>
                      <a:r>
                        <a:rPr lang="en">
                          <a:highlight>
                            <a:srgbClr val="6D9EEB"/>
                          </a:highlight>
                        </a:rPr>
                        <a:t>160</a:t>
                      </a:r>
                      <a:endParaRPr>
                        <a:highlight>
                          <a:srgbClr val="6D9EEB"/>
                        </a:highlight>
                      </a:endParaRPr>
                    </a:p>
                  </a:txBody>
                  <a:tcPr marT="91425" marB="91425" marR="91425" marL="91425"/>
                </a:tc>
              </a:tr>
              <a:tr h="3810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a:highlight>
                            <a:srgbClr val="6D9EEB"/>
                          </a:highlight>
                        </a:rPr>
                        <a:t>37</a:t>
                      </a:r>
                      <a:endParaRPr>
                        <a:highlight>
                          <a:srgbClr val="6D9EEB"/>
                        </a:highlight>
                      </a:endParaRPr>
                    </a:p>
                  </a:txBody>
                  <a:tcPr marT="91425" marB="91425" marR="91425" marL="91425"/>
                </a:tc>
                <a:tc>
                  <a:txBody>
                    <a:bodyPr>
                      <a:noAutofit/>
                    </a:bodyPr>
                    <a:lstStyle/>
                    <a:p>
                      <a:pPr indent="0" lvl="0" marL="0" rtl="0" algn="l">
                        <a:spcBef>
                          <a:spcPts val="0"/>
                        </a:spcBef>
                        <a:spcAft>
                          <a:spcPts val="0"/>
                        </a:spcAft>
                        <a:buNone/>
                      </a:pPr>
                      <a:r>
                        <a:rPr lang="en">
                          <a:highlight>
                            <a:srgbClr val="6D9EEB"/>
                          </a:highlight>
                        </a:rPr>
                        <a:t>118</a:t>
                      </a:r>
                      <a:endParaRPr>
                        <a:highlight>
                          <a:srgbClr val="6D9EEB"/>
                        </a:highlight>
                      </a:endParaRPr>
                    </a:p>
                  </a:txBody>
                  <a:tcPr marT="91425" marB="91425" marR="91425" marL="91425"/>
                </a:tc>
                <a:tc>
                  <a:txBody>
                    <a:bodyPr>
                      <a:noAutofit/>
                    </a:bodyPr>
                    <a:lstStyle/>
                    <a:p>
                      <a:pPr indent="0" lvl="0" marL="0" rtl="0" algn="l">
                        <a:spcBef>
                          <a:spcPts val="0"/>
                        </a:spcBef>
                        <a:spcAft>
                          <a:spcPts val="0"/>
                        </a:spcAft>
                        <a:buNone/>
                      </a:pPr>
                      <a:r>
                        <a:rPr lang="en">
                          <a:highlight>
                            <a:srgbClr val="6D9EEB"/>
                          </a:highlight>
                        </a:rPr>
                        <a:t>405</a:t>
                      </a:r>
                      <a:endParaRPr>
                        <a:highlight>
                          <a:srgbClr val="6D9EEB"/>
                        </a:highlight>
                      </a:endParaRPr>
                    </a:p>
                  </a:txBody>
                  <a:tcPr marT="91425" marB="91425" marR="91425" marL="91425"/>
                </a:tc>
                <a:tc>
                  <a:txBody>
                    <a:bodyPr>
                      <a:noAutofit/>
                    </a:bodyPr>
                    <a:lstStyle/>
                    <a:p>
                      <a:pPr indent="0" lvl="0" marL="0" rtl="0" algn="l">
                        <a:spcBef>
                          <a:spcPts val="0"/>
                        </a:spcBef>
                        <a:spcAft>
                          <a:spcPts val="0"/>
                        </a:spcAft>
                        <a:buNone/>
                      </a:pPr>
                      <a:r>
                        <a:rPr lang="en"/>
                        <a:t>560</a:t>
                      </a:r>
                      <a:endParaRPr/>
                    </a:p>
                  </a:txBody>
                  <a:tcPr marT="91425" marB="91425" marR="91425" marL="91425"/>
                </a:tc>
              </a:tr>
            </a:tbl>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161"/>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sz="2400">
                <a:solidFill>
                  <a:schemeClr val="lt1"/>
                </a:solidFill>
              </a:rPr>
              <a:t>La prueba de chi cuadrado para independencia de variables categóricas</a:t>
            </a:r>
            <a:endParaRPr/>
          </a:p>
        </p:txBody>
      </p:sp>
      <p:sp>
        <p:nvSpPr>
          <p:cNvPr id="1054" name="Google Shape;1054;p161"/>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a:t>Ahora pierde sentido hacer operaciones como medianas, promedio etc con este tipo de datos que pierden sentido matemáticamente. No podemos sacar un promedio de los tratamientos y decir que un tratamiento 3,4 por ejemplo sería el correcto. </a:t>
            </a:r>
            <a:endParaRPr/>
          </a:p>
          <a:p>
            <a:pPr indent="0" lvl="0" marL="0" rtl="0" algn="just">
              <a:lnSpc>
                <a:spcPct val="115000"/>
              </a:lnSpc>
              <a:spcBef>
                <a:spcPts val="0"/>
              </a:spcBef>
              <a:spcAft>
                <a:spcPts val="0"/>
              </a:spcAft>
              <a:buClr>
                <a:schemeClr val="dk1"/>
              </a:buClr>
              <a:buSzPts val="1100"/>
              <a:buFont typeface="Arial"/>
              <a:buNone/>
            </a:pPr>
            <a:r>
              <a:rPr lang="en"/>
              <a:t>Las pruebas que tratan con variables categóricas se basan en recuentos de variables en lugar del valor real de las variables mismas.</a:t>
            </a:r>
            <a:endParaRPr/>
          </a:p>
          <a:p>
            <a:pPr indent="0" lvl="0" marL="0" rtl="0" algn="l">
              <a:spcBef>
                <a:spcPts val="0"/>
              </a:spcBef>
              <a:spcAft>
                <a:spcPts val="0"/>
              </a:spcAft>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162"/>
          <p:cNvSpPr/>
          <p:nvPr/>
        </p:nvSpPr>
        <p:spPr>
          <a:xfrm>
            <a:off x="6257375" y="1558825"/>
            <a:ext cx="2107800" cy="164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
        <p:nvSpPr>
          <p:cNvPr id="1060" name="Google Shape;1060;p162"/>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La frecuencia esperada</a:t>
            </a:r>
            <a:endParaRPr/>
          </a:p>
        </p:txBody>
      </p:sp>
      <p:sp>
        <p:nvSpPr>
          <p:cNvPr id="1061" name="Google Shape;1061;p162"/>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t>¿cómo se contrasta la H</a:t>
            </a:r>
            <a:r>
              <a:rPr baseline="-25000" lang="en"/>
              <a:t>0</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3000">
                <a:latin typeface="Economica"/>
                <a:ea typeface="Economica"/>
                <a:cs typeface="Economica"/>
                <a:sym typeface="Economica"/>
              </a:rPr>
              <a:t>fe</a:t>
            </a:r>
            <a:r>
              <a:rPr baseline="-25000" lang="en" sz="3000">
                <a:latin typeface="Economica"/>
                <a:ea typeface="Economica"/>
                <a:cs typeface="Economica"/>
                <a:sym typeface="Economica"/>
              </a:rPr>
              <a:t>ij</a:t>
            </a:r>
            <a:r>
              <a:rPr lang="en" sz="3000">
                <a:latin typeface="Economica"/>
                <a:ea typeface="Economica"/>
                <a:cs typeface="Economica"/>
                <a:sym typeface="Economica"/>
              </a:rPr>
              <a:t>= (total fila i-ésima)*(total columna j-ésima)</a:t>
            </a:r>
            <a:endParaRPr sz="3000">
              <a:latin typeface="Economica"/>
              <a:ea typeface="Economica"/>
              <a:cs typeface="Economica"/>
              <a:sym typeface="Economica"/>
            </a:endParaRPr>
          </a:p>
          <a:p>
            <a:pPr indent="0" lvl="0" marL="0" rtl="0" algn="l">
              <a:spcBef>
                <a:spcPts val="0"/>
              </a:spcBef>
              <a:spcAft>
                <a:spcPts val="0"/>
              </a:spcAft>
              <a:buNone/>
            </a:pPr>
            <a:r>
              <a:t/>
            </a:r>
            <a:endParaRPr sz="3000">
              <a:latin typeface="Economica"/>
              <a:ea typeface="Economica"/>
              <a:cs typeface="Economica"/>
              <a:sym typeface="Economica"/>
            </a:endParaRPr>
          </a:p>
          <a:p>
            <a:pPr indent="457200" lvl="0" marL="1828800" rtl="0" algn="l">
              <a:spcBef>
                <a:spcPts val="0"/>
              </a:spcBef>
              <a:spcAft>
                <a:spcPts val="0"/>
              </a:spcAft>
              <a:buNone/>
            </a:pPr>
            <a:r>
              <a:rPr lang="en" sz="3000">
                <a:latin typeface="Economica"/>
                <a:ea typeface="Economica"/>
                <a:cs typeface="Economica"/>
                <a:sym typeface="Economica"/>
              </a:rPr>
              <a:t>gran total</a:t>
            </a:r>
            <a:endParaRPr sz="3000">
              <a:latin typeface="Economica"/>
              <a:ea typeface="Economica"/>
              <a:cs typeface="Economica"/>
              <a:sym typeface="Economica"/>
            </a:endParaRPr>
          </a:p>
        </p:txBody>
      </p:sp>
      <p:cxnSp>
        <p:nvCxnSpPr>
          <p:cNvPr id="1062" name="Google Shape;1062;p162"/>
          <p:cNvCxnSpPr/>
          <p:nvPr/>
        </p:nvCxnSpPr>
        <p:spPr>
          <a:xfrm>
            <a:off x="917300" y="2672950"/>
            <a:ext cx="4794000" cy="0"/>
          </a:xfrm>
          <a:prstGeom prst="straightConnector1">
            <a:avLst/>
          </a:prstGeom>
          <a:noFill/>
          <a:ln cap="flat" cmpd="sng" w="9525">
            <a:solidFill>
              <a:schemeClr val="dk2"/>
            </a:solidFill>
            <a:prstDash val="solid"/>
            <a:round/>
            <a:headEnd len="med" w="med" type="none"/>
            <a:tailEnd len="med" w="med" type="none"/>
          </a:ln>
        </p:spPr>
      </p:cxnSp>
      <p:sp>
        <p:nvSpPr>
          <p:cNvPr id="1063" name="Google Shape;1063;p162"/>
          <p:cNvSpPr txBox="1"/>
          <p:nvPr/>
        </p:nvSpPr>
        <p:spPr>
          <a:xfrm>
            <a:off x="6443025" y="1613675"/>
            <a:ext cx="1725300" cy="2533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Se calculan las frecuencias que cabría esperar si las 2 variables fueran independientes</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163"/>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Armamos la tabla fe</a:t>
            </a:r>
            <a:endParaRPr/>
          </a:p>
        </p:txBody>
      </p:sp>
      <p:sp>
        <p:nvSpPr>
          <p:cNvPr id="1069" name="Google Shape;1069;p163"/>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t>Rearmamos la tabla con las frecuencias esperadas. Para eso rellenaremos las casillas con el cociente de la slide anterior, que en definitiva es nuestro estadistico</a:t>
            </a:r>
            <a:endParaRPr/>
          </a:p>
        </p:txBody>
      </p:sp>
      <p:graphicFrame>
        <p:nvGraphicFramePr>
          <p:cNvPr id="1070" name="Google Shape;1070;p163"/>
          <p:cNvGraphicFramePr/>
          <p:nvPr/>
        </p:nvGraphicFramePr>
        <p:xfrm>
          <a:off x="952200" y="2246875"/>
          <a:ext cx="3000000" cy="3000000"/>
        </p:xfrm>
        <a:graphic>
          <a:graphicData uri="http://schemas.openxmlformats.org/drawingml/2006/table">
            <a:tbl>
              <a:tblPr>
                <a:noFill/>
                <a:tableStyleId>{E152AAEE-00EC-4217-8F66-0EFDB70E73B5}</a:tableStyleId>
              </a:tblPr>
              <a:tblGrid>
                <a:gridCol w="1447800"/>
                <a:gridCol w="1447800"/>
                <a:gridCol w="1447800"/>
                <a:gridCol w="1447800"/>
                <a:gridCol w="1447800"/>
              </a:tblGrid>
              <a:tr h="381000">
                <a:tc>
                  <a:txBody>
                    <a:bodyPr>
                      <a:noAutofit/>
                    </a:bodyPr>
                    <a:lstStyle/>
                    <a:p>
                      <a:pPr indent="0" lvl="0" marL="0" rtl="0" algn="l">
                        <a:spcBef>
                          <a:spcPts val="0"/>
                        </a:spcBef>
                        <a:spcAft>
                          <a:spcPts val="0"/>
                        </a:spcAft>
                        <a:buNone/>
                      </a:pPr>
                      <a:r>
                        <a:rPr lang="en"/>
                        <a:t>i x j = 4*3</a:t>
                      </a:r>
                      <a:endParaRPr/>
                    </a:p>
                  </a:txBody>
                  <a:tcPr marT="91425" marB="91425" marR="91425" marL="91425"/>
                </a:tc>
                <a:tc>
                  <a:txBody>
                    <a:bodyPr>
                      <a:noAutofit/>
                    </a:bodyPr>
                    <a:lstStyle/>
                    <a:p>
                      <a:pPr indent="0" lvl="0" marL="0" rtl="0" algn="l">
                        <a:spcBef>
                          <a:spcPts val="0"/>
                        </a:spcBef>
                        <a:spcAft>
                          <a:spcPts val="0"/>
                        </a:spcAft>
                        <a:buNone/>
                      </a:pPr>
                      <a:r>
                        <a:rPr lang="en"/>
                        <a:t>Peor</a:t>
                      </a:r>
                      <a:endParaRPr/>
                    </a:p>
                  </a:txBody>
                  <a:tcPr marT="91425" marB="91425" marR="91425" marL="91425"/>
                </a:tc>
                <a:tc>
                  <a:txBody>
                    <a:bodyPr>
                      <a:noAutofit/>
                    </a:bodyPr>
                    <a:lstStyle/>
                    <a:p>
                      <a:pPr indent="0" lvl="0" marL="0" rtl="0" algn="l">
                        <a:spcBef>
                          <a:spcPts val="0"/>
                        </a:spcBef>
                        <a:spcAft>
                          <a:spcPts val="0"/>
                        </a:spcAft>
                        <a:buNone/>
                      </a:pPr>
                      <a:r>
                        <a:rPr lang="en"/>
                        <a:t>igual</a:t>
                      </a:r>
                      <a:endParaRPr/>
                    </a:p>
                  </a:txBody>
                  <a:tcPr marT="91425" marB="91425" marR="91425" marL="91425"/>
                </a:tc>
                <a:tc>
                  <a:txBody>
                    <a:bodyPr>
                      <a:noAutofit/>
                    </a:bodyPr>
                    <a:lstStyle/>
                    <a:p>
                      <a:pPr indent="0" lvl="0" marL="0" rtl="0" algn="l">
                        <a:spcBef>
                          <a:spcPts val="0"/>
                        </a:spcBef>
                        <a:spcAft>
                          <a:spcPts val="0"/>
                        </a:spcAft>
                        <a:buNone/>
                      </a:pPr>
                      <a:r>
                        <a:rPr lang="en"/>
                        <a:t>mejor</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en"/>
                        <a:t>Tratamiento1</a:t>
                      </a:r>
                      <a:endParaRPr/>
                    </a:p>
                  </a:txBody>
                  <a:tcPr marT="91425" marB="91425" marR="91425" marL="91425"/>
                </a:tc>
                <a:tc>
                  <a:txBody>
                    <a:bodyPr>
                      <a:noAutofit/>
                    </a:bodyPr>
                    <a:lstStyle/>
                    <a:p>
                      <a:pPr indent="0" lvl="0" marL="0" rtl="0" algn="l">
                        <a:spcBef>
                          <a:spcPts val="0"/>
                        </a:spcBef>
                        <a:spcAft>
                          <a:spcPts val="0"/>
                        </a:spcAft>
                        <a:buNone/>
                      </a:pPr>
                      <a:r>
                        <a:rPr lang="en"/>
                        <a:t> 7    /  9.91</a:t>
                      </a:r>
                      <a:endParaRPr/>
                    </a:p>
                  </a:txBody>
                  <a:tcPr marT="91425" marB="91425" marR="91425" marL="91425"/>
                </a:tc>
                <a:tc>
                  <a:txBody>
                    <a:bodyPr>
                      <a:noAutofit/>
                    </a:bodyPr>
                    <a:lstStyle/>
                    <a:p>
                      <a:pPr indent="0" lvl="0" marL="0" rtl="0" algn="l">
                        <a:spcBef>
                          <a:spcPts val="0"/>
                        </a:spcBef>
                        <a:spcAft>
                          <a:spcPts val="0"/>
                        </a:spcAft>
                        <a:buNone/>
                      </a:pPr>
                      <a:r>
                        <a:rPr lang="en"/>
                        <a:t>28  /  31.61</a:t>
                      </a:r>
                      <a:endParaRPr/>
                    </a:p>
                  </a:txBody>
                  <a:tcPr marT="91425" marB="91425" marR="91425" marL="91425"/>
                </a:tc>
                <a:tc>
                  <a:txBody>
                    <a:bodyPr>
                      <a:noAutofit/>
                    </a:bodyPr>
                    <a:lstStyle/>
                    <a:p>
                      <a:pPr indent="0" lvl="0" marL="0" rtl="0" algn="l">
                        <a:spcBef>
                          <a:spcPts val="0"/>
                        </a:spcBef>
                        <a:spcAft>
                          <a:spcPts val="0"/>
                        </a:spcAft>
                        <a:buNone/>
                      </a:pPr>
                      <a:r>
                        <a:rPr lang="en"/>
                        <a:t>115  /  108.48</a:t>
                      </a:r>
                      <a:endParaRPr>
                        <a:solidFill>
                          <a:srgbClr val="FFFF00"/>
                        </a:solidFill>
                      </a:endParaRPr>
                    </a:p>
                  </a:txBody>
                  <a:tcPr marT="91425" marB="91425" marR="91425" marL="91425"/>
                </a:tc>
                <a:tc>
                  <a:txBody>
                    <a:bodyPr>
                      <a:noAutofit/>
                    </a:bodyPr>
                    <a:lstStyle/>
                    <a:p>
                      <a:pPr indent="0" lvl="0" marL="0" rtl="0" algn="l">
                        <a:spcBef>
                          <a:spcPts val="0"/>
                        </a:spcBef>
                        <a:spcAft>
                          <a:spcPts val="0"/>
                        </a:spcAft>
                        <a:buNone/>
                      </a:pPr>
                      <a:r>
                        <a:rPr lang="en"/>
                        <a:t>150</a:t>
                      </a:r>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dk1"/>
                          </a:solidFill>
                        </a:rPr>
                        <a:t>Tratamiento2</a:t>
                      </a:r>
                      <a:endParaRPr/>
                    </a:p>
                  </a:txBody>
                  <a:tcPr marT="91425" marB="91425" marR="91425" marL="91425"/>
                </a:tc>
                <a:tc>
                  <a:txBody>
                    <a:bodyPr>
                      <a:noAutofit/>
                    </a:bodyPr>
                    <a:lstStyle/>
                    <a:p>
                      <a:pPr indent="0" lvl="0" marL="0" rtl="0" algn="l">
                        <a:spcBef>
                          <a:spcPts val="0"/>
                        </a:spcBef>
                        <a:spcAft>
                          <a:spcPts val="0"/>
                        </a:spcAft>
                        <a:buNone/>
                      </a:pPr>
                      <a:r>
                        <a:rPr lang="en"/>
                        <a:t>15  /  7.93</a:t>
                      </a:r>
                      <a:endParaRPr/>
                    </a:p>
                  </a:txBody>
                  <a:tcPr marT="91425" marB="91425" marR="91425" marL="91425"/>
                </a:tc>
                <a:tc>
                  <a:txBody>
                    <a:bodyPr>
                      <a:noAutofit/>
                    </a:bodyPr>
                    <a:lstStyle/>
                    <a:p>
                      <a:pPr indent="0" lvl="0" marL="0" rtl="0" algn="l">
                        <a:spcBef>
                          <a:spcPts val="0"/>
                        </a:spcBef>
                        <a:spcAft>
                          <a:spcPts val="0"/>
                        </a:spcAft>
                        <a:buNone/>
                      </a:pPr>
                      <a:r>
                        <a:rPr lang="en"/>
                        <a:t>20  /  25.28</a:t>
                      </a:r>
                      <a:endParaRPr/>
                    </a:p>
                  </a:txBody>
                  <a:tcPr marT="91425" marB="91425" marR="91425" marL="91425"/>
                </a:tc>
                <a:tc>
                  <a:txBody>
                    <a:bodyPr>
                      <a:noAutofit/>
                    </a:bodyPr>
                    <a:lstStyle/>
                    <a:p>
                      <a:pPr indent="0" lvl="0" marL="0" rtl="0" algn="l">
                        <a:spcBef>
                          <a:spcPts val="0"/>
                        </a:spcBef>
                        <a:spcAft>
                          <a:spcPts val="0"/>
                        </a:spcAft>
                        <a:buNone/>
                      </a:pPr>
                      <a:r>
                        <a:rPr lang="en"/>
                        <a:t>85  /  86.79</a:t>
                      </a:r>
                      <a:endParaRPr/>
                    </a:p>
                  </a:txBody>
                  <a:tcPr marT="91425" marB="91425" marR="91425" marL="91425"/>
                </a:tc>
                <a:tc>
                  <a:txBody>
                    <a:bodyPr>
                      <a:noAutofit/>
                    </a:bodyPr>
                    <a:lstStyle/>
                    <a:p>
                      <a:pPr indent="0" lvl="0" marL="0" rtl="0" algn="l">
                        <a:spcBef>
                          <a:spcPts val="0"/>
                        </a:spcBef>
                        <a:spcAft>
                          <a:spcPts val="0"/>
                        </a:spcAft>
                        <a:buNone/>
                      </a:pPr>
                      <a:r>
                        <a:rPr lang="en"/>
                        <a:t>120</a:t>
                      </a:r>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dk1"/>
                          </a:solidFill>
                        </a:rPr>
                        <a:t>Tratamiento3</a:t>
                      </a:r>
                      <a:endParaRPr b="1"/>
                    </a:p>
                  </a:txBody>
                  <a:tcPr marT="91425" marB="91425" marR="91425" marL="91425"/>
                </a:tc>
                <a:tc>
                  <a:txBody>
                    <a:bodyPr>
                      <a:noAutofit/>
                    </a:bodyPr>
                    <a:lstStyle/>
                    <a:p>
                      <a:pPr indent="0" lvl="0" marL="0" rtl="0" algn="l">
                        <a:spcBef>
                          <a:spcPts val="0"/>
                        </a:spcBef>
                        <a:spcAft>
                          <a:spcPts val="0"/>
                        </a:spcAft>
                        <a:buNone/>
                      </a:pPr>
                      <a:r>
                        <a:rPr lang="en"/>
                        <a:t>10  /  8.59 </a:t>
                      </a:r>
                      <a:endParaRPr/>
                    </a:p>
                  </a:txBody>
                  <a:tcPr marT="91425" marB="91425" marR="91425" marL="91425"/>
                </a:tc>
                <a:tc>
                  <a:txBody>
                    <a:bodyPr>
                      <a:noAutofit/>
                    </a:bodyPr>
                    <a:lstStyle/>
                    <a:p>
                      <a:pPr indent="0" lvl="0" marL="0" rtl="0" algn="l">
                        <a:spcBef>
                          <a:spcPts val="0"/>
                        </a:spcBef>
                        <a:spcAft>
                          <a:spcPts val="0"/>
                        </a:spcAft>
                        <a:buNone/>
                      </a:pPr>
                      <a:r>
                        <a:rPr lang="en"/>
                        <a:t>30  /  27.39 </a:t>
                      </a:r>
                      <a:endParaRPr/>
                    </a:p>
                  </a:txBody>
                  <a:tcPr marT="91425" marB="91425" marR="91425" marL="91425"/>
                </a:tc>
                <a:tc>
                  <a:txBody>
                    <a:bodyPr>
                      <a:noAutofit/>
                    </a:bodyPr>
                    <a:lstStyle/>
                    <a:p>
                      <a:pPr indent="0" lvl="0" marL="0" rtl="0" algn="l">
                        <a:spcBef>
                          <a:spcPts val="0"/>
                        </a:spcBef>
                        <a:spcAft>
                          <a:spcPts val="0"/>
                        </a:spcAft>
                        <a:buNone/>
                      </a:pPr>
                      <a:r>
                        <a:rPr lang="en"/>
                        <a:t>90  /  94.02</a:t>
                      </a:r>
                      <a:endParaRPr/>
                    </a:p>
                  </a:txBody>
                  <a:tcPr marT="91425" marB="91425" marR="91425" marL="91425"/>
                </a:tc>
                <a:tc>
                  <a:txBody>
                    <a:bodyPr>
                      <a:noAutofit/>
                    </a:bodyPr>
                    <a:lstStyle/>
                    <a:p>
                      <a:pPr indent="0" lvl="0" marL="0" rtl="0" algn="l">
                        <a:spcBef>
                          <a:spcPts val="0"/>
                        </a:spcBef>
                        <a:spcAft>
                          <a:spcPts val="0"/>
                        </a:spcAft>
                        <a:buNone/>
                      </a:pPr>
                      <a:r>
                        <a:rPr lang="en"/>
                        <a:t>130</a:t>
                      </a:r>
                      <a:endParaRPr/>
                    </a:p>
                  </a:txBody>
                  <a:tcPr marT="91425" marB="91425" marR="91425" marL="91425"/>
                </a:tc>
              </a:tr>
              <a:tr h="381000">
                <a:tc>
                  <a:txBody>
                    <a:bodyPr>
                      <a:noAutofit/>
                    </a:bodyPr>
                    <a:lstStyle/>
                    <a:p>
                      <a:pPr indent="0" lvl="0" marL="0" rtl="0" algn="l">
                        <a:spcBef>
                          <a:spcPts val="0"/>
                        </a:spcBef>
                        <a:spcAft>
                          <a:spcPts val="0"/>
                        </a:spcAft>
                        <a:buNone/>
                      </a:pPr>
                      <a:r>
                        <a:rPr lang="en">
                          <a:solidFill>
                            <a:schemeClr val="dk1"/>
                          </a:solidFill>
                        </a:rPr>
                        <a:t>Tratamiento4</a:t>
                      </a:r>
                      <a:endParaRPr/>
                    </a:p>
                  </a:txBody>
                  <a:tcPr marT="91425" marB="91425" marR="91425" marL="91425"/>
                </a:tc>
                <a:tc>
                  <a:txBody>
                    <a:bodyPr>
                      <a:noAutofit/>
                    </a:bodyPr>
                    <a:lstStyle/>
                    <a:p>
                      <a:pPr indent="0" lvl="0" marL="0" rtl="0" algn="l">
                        <a:spcBef>
                          <a:spcPts val="0"/>
                        </a:spcBef>
                        <a:spcAft>
                          <a:spcPts val="0"/>
                        </a:spcAft>
                        <a:buNone/>
                      </a:pPr>
                      <a:r>
                        <a:rPr lang="en"/>
                        <a:t>5  /  10.57</a:t>
                      </a:r>
                      <a:endParaRPr/>
                    </a:p>
                  </a:txBody>
                  <a:tcPr marT="91425" marB="91425" marR="91425" marL="91425"/>
                </a:tc>
                <a:tc>
                  <a:txBody>
                    <a:bodyPr>
                      <a:noAutofit/>
                    </a:bodyPr>
                    <a:lstStyle/>
                    <a:p>
                      <a:pPr indent="0" lvl="0" marL="0" rtl="0" algn="l">
                        <a:spcBef>
                          <a:spcPts val="0"/>
                        </a:spcBef>
                        <a:spcAft>
                          <a:spcPts val="0"/>
                        </a:spcAft>
                        <a:buNone/>
                      </a:pPr>
                      <a:r>
                        <a:rPr lang="en"/>
                        <a:t>40  /  33.72</a:t>
                      </a:r>
                      <a:endParaRPr/>
                    </a:p>
                  </a:txBody>
                  <a:tcPr marT="91425" marB="91425" marR="91425" marL="91425"/>
                </a:tc>
                <a:tc>
                  <a:txBody>
                    <a:bodyPr>
                      <a:noAutofit/>
                    </a:bodyPr>
                    <a:lstStyle/>
                    <a:p>
                      <a:pPr indent="0" lvl="0" marL="0" rtl="0" algn="l">
                        <a:spcBef>
                          <a:spcPts val="0"/>
                        </a:spcBef>
                        <a:spcAft>
                          <a:spcPts val="0"/>
                        </a:spcAft>
                        <a:buNone/>
                      </a:pPr>
                      <a:r>
                        <a:rPr lang="en"/>
                        <a:t>115  /  115.71</a:t>
                      </a:r>
                      <a:endParaRPr/>
                    </a:p>
                  </a:txBody>
                  <a:tcPr marT="91425" marB="91425" marR="91425" marL="91425"/>
                </a:tc>
                <a:tc>
                  <a:txBody>
                    <a:bodyPr>
                      <a:noAutofit/>
                    </a:bodyPr>
                    <a:lstStyle/>
                    <a:p>
                      <a:pPr indent="0" lvl="0" marL="0" rtl="0" algn="l">
                        <a:spcBef>
                          <a:spcPts val="0"/>
                        </a:spcBef>
                        <a:spcAft>
                          <a:spcPts val="0"/>
                        </a:spcAft>
                        <a:buNone/>
                      </a:pPr>
                      <a:r>
                        <a:rPr lang="en"/>
                        <a:t>160</a:t>
                      </a:r>
                      <a:endParaRPr/>
                    </a:p>
                  </a:txBody>
                  <a:tcPr marT="91425" marB="91425" marR="91425" marL="91425"/>
                </a:tc>
              </a:tr>
              <a:tr h="3810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
                        <a:t>37</a:t>
                      </a:r>
                      <a:endParaRPr/>
                    </a:p>
                  </a:txBody>
                  <a:tcPr marT="91425" marB="91425" marR="91425" marL="91425"/>
                </a:tc>
                <a:tc>
                  <a:txBody>
                    <a:bodyPr>
                      <a:noAutofit/>
                    </a:bodyPr>
                    <a:lstStyle/>
                    <a:p>
                      <a:pPr indent="0" lvl="0" marL="0" rtl="0" algn="l">
                        <a:spcBef>
                          <a:spcPts val="0"/>
                        </a:spcBef>
                        <a:spcAft>
                          <a:spcPts val="0"/>
                        </a:spcAft>
                        <a:buNone/>
                      </a:pPr>
                      <a:r>
                        <a:rPr lang="en"/>
                        <a:t>118</a:t>
                      </a:r>
                      <a:endParaRPr/>
                    </a:p>
                  </a:txBody>
                  <a:tcPr marT="91425" marB="91425" marR="91425" marL="91425"/>
                </a:tc>
                <a:tc>
                  <a:txBody>
                    <a:bodyPr>
                      <a:noAutofit/>
                    </a:bodyPr>
                    <a:lstStyle/>
                    <a:p>
                      <a:pPr indent="0" lvl="0" marL="0" rtl="0" algn="l">
                        <a:spcBef>
                          <a:spcPts val="0"/>
                        </a:spcBef>
                        <a:spcAft>
                          <a:spcPts val="0"/>
                        </a:spcAft>
                        <a:buNone/>
                      </a:pPr>
                      <a:r>
                        <a:rPr lang="en"/>
                        <a:t>405</a:t>
                      </a:r>
                      <a:endParaRPr/>
                    </a:p>
                  </a:txBody>
                  <a:tcPr marT="91425" marB="91425" marR="91425" marL="91425"/>
                </a:tc>
                <a:tc>
                  <a:txBody>
                    <a:bodyPr>
                      <a:noAutofit/>
                    </a:bodyPr>
                    <a:lstStyle/>
                    <a:p>
                      <a:pPr indent="0" lvl="0" marL="0" rtl="0" algn="l">
                        <a:spcBef>
                          <a:spcPts val="0"/>
                        </a:spcBef>
                        <a:spcAft>
                          <a:spcPts val="0"/>
                        </a:spcAft>
                        <a:buNone/>
                      </a:pPr>
                      <a:r>
                        <a:rPr lang="en"/>
                        <a:t>560</a:t>
                      </a:r>
                      <a:endParaRPr/>
                    </a:p>
                  </a:txBody>
                  <a:tcPr marT="91425" marB="91425" marR="91425" marL="91425"/>
                </a:tc>
              </a:tr>
            </a:tbl>
          </a:graphicData>
        </a:graphic>
      </p:graphicFrame>
      <p:sp>
        <p:nvSpPr>
          <p:cNvPr id="1071" name="Google Shape;1071;p163"/>
          <p:cNvSpPr txBox="1"/>
          <p:nvPr/>
        </p:nvSpPr>
        <p:spPr>
          <a:xfrm>
            <a:off x="756400" y="2832300"/>
            <a:ext cx="1846200" cy="1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63"/>
          <p:cNvSpPr/>
          <p:nvPr/>
        </p:nvSpPr>
        <p:spPr>
          <a:xfrm>
            <a:off x="818900" y="2972600"/>
            <a:ext cx="2027700" cy="139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63"/>
          <p:cNvSpPr txBox="1"/>
          <p:nvPr/>
        </p:nvSpPr>
        <p:spPr>
          <a:xfrm>
            <a:off x="52100" y="2853650"/>
            <a:ext cx="8430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37*150/560</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Observaciones de la esperanza</a:t>
            </a:r>
            <a:endParaRPr/>
          </a:p>
        </p:txBody>
      </p:sp>
      <p:sp>
        <p:nvSpPr>
          <p:cNvPr id="197" name="Google Shape;197;p38"/>
          <p:cNvSpPr txBox="1"/>
          <p:nvPr>
            <p:ph idx="1" type="body"/>
          </p:nvPr>
        </p:nvSpPr>
        <p:spPr>
          <a:xfrm>
            <a:off x="326550" y="737575"/>
            <a:ext cx="8490300" cy="43161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rPr lang="en">
                <a:solidFill>
                  <a:schemeClr val="dk1"/>
                </a:solidFill>
                <a:latin typeface="Roboto"/>
                <a:ea typeface="Roboto"/>
                <a:cs typeface="Roboto"/>
                <a:sym typeface="Roboto"/>
              </a:rPr>
              <a:t>3- E(aX+b)= aE(X)+ b siendo a, b ℇ ℝ</a:t>
            </a:r>
            <a:endParaRPr>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4-La esperanza de una v.a. mide dónde está centrada la distribución de probabilidad</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pic>
        <p:nvPicPr>
          <p:cNvPr id="1078" name="Google Shape;1078;p164"/>
          <p:cNvPicPr preferRelativeResize="0"/>
          <p:nvPr/>
        </p:nvPicPr>
        <p:blipFill>
          <a:blip r:embed="rId3">
            <a:alphaModFix/>
          </a:blip>
          <a:stretch>
            <a:fillRect/>
          </a:stretch>
        </p:blipFill>
        <p:spPr>
          <a:xfrm>
            <a:off x="4233663" y="1536875"/>
            <a:ext cx="2466975" cy="1847850"/>
          </a:xfrm>
          <a:prstGeom prst="rect">
            <a:avLst/>
          </a:prstGeom>
          <a:noFill/>
          <a:ln>
            <a:noFill/>
          </a:ln>
        </p:spPr>
      </p:pic>
      <p:sp>
        <p:nvSpPr>
          <p:cNvPr id="1079" name="Google Shape;1079;p164"/>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Como medimos las discrepancias?</a:t>
            </a:r>
            <a:endParaRPr/>
          </a:p>
        </p:txBody>
      </p:sp>
      <p:sp>
        <p:nvSpPr>
          <p:cNvPr id="1080" name="Google Shape;1080;p164"/>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t>Se calcula la diferencia entre las frecuencias observadas y las frecuencias esperadas </a:t>
            </a:r>
            <a:r>
              <a:rPr b="1" lang="en"/>
              <a:t>(</a:t>
            </a:r>
            <a:r>
              <a:rPr b="1" lang="en"/>
              <a:t>fo</a:t>
            </a:r>
            <a:r>
              <a:rPr b="1" baseline="-25000" lang="en"/>
              <a:t>ij</a:t>
            </a:r>
            <a:r>
              <a:rPr b="1" baseline="-25000" lang="en"/>
              <a:t> </a:t>
            </a:r>
            <a:r>
              <a:rPr b="1" lang="en"/>
              <a:t>- </a:t>
            </a:r>
            <a:r>
              <a:rPr b="1" lang="en">
                <a:solidFill>
                  <a:schemeClr val="dk1"/>
                </a:solidFill>
              </a:rPr>
              <a:t>fe</a:t>
            </a:r>
            <a:r>
              <a:rPr b="1" baseline="-25000" lang="en">
                <a:solidFill>
                  <a:schemeClr val="dk1"/>
                </a:solidFill>
              </a:rPr>
              <a:t>ij</a:t>
            </a:r>
            <a:r>
              <a:rPr b="1" lang="en"/>
              <a:t>)</a:t>
            </a:r>
            <a:r>
              <a:rPr lang="en"/>
              <a:t>  para todas y cada una de las casillas de la tabla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Armamos el estadístico de prueba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
        <p:nvSpPr>
          <p:cNvPr id="1081" name="Google Shape;1081;p164"/>
          <p:cNvSpPr txBox="1"/>
          <p:nvPr/>
        </p:nvSpPr>
        <p:spPr>
          <a:xfrm>
            <a:off x="607400" y="3877000"/>
            <a:ext cx="7637700" cy="7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64"/>
          <p:cNvSpPr txBox="1"/>
          <p:nvPr/>
        </p:nvSpPr>
        <p:spPr>
          <a:xfrm>
            <a:off x="2028975" y="3674875"/>
            <a:ext cx="73404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64"/>
          <p:cNvSpPr txBox="1"/>
          <p:nvPr/>
        </p:nvSpPr>
        <p:spPr>
          <a:xfrm>
            <a:off x="465250" y="3153300"/>
            <a:ext cx="8064300" cy="11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Matemáticamente se ha demostrado que si la hipótesis nula es cierta el </a:t>
            </a:r>
            <a:r>
              <a:rPr lang="en" sz="1800"/>
              <a:t>estadístico</a:t>
            </a:r>
            <a:r>
              <a:rPr lang="en" sz="1800"/>
              <a:t> sigue una distribución o modelo chi cuadrado con (i-1)(j-1) grados de libertad que tienen que ver con las dimensiones de la tabla. Como se ajusta a un modelo podemos establecer un nivel de riesgo y compara el </a:t>
            </a:r>
            <a:r>
              <a:rPr lang="en" sz="1800"/>
              <a:t>experimental</a:t>
            </a:r>
            <a:r>
              <a:rPr lang="en" sz="1800"/>
              <a:t> con el valor crítico del modelo</a:t>
            </a:r>
            <a:endParaRPr sz="180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165"/>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Tabla chi</a:t>
            </a:r>
            <a:endParaRPr/>
          </a:p>
        </p:txBody>
      </p:sp>
      <p:sp>
        <p:nvSpPr>
          <p:cNvPr id="1089" name="Google Shape;1089;p165"/>
          <p:cNvSpPr txBox="1"/>
          <p:nvPr>
            <p:ph idx="1" type="body"/>
          </p:nvPr>
        </p:nvSpPr>
        <p:spPr>
          <a:xfrm>
            <a:off x="250101" y="910340"/>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t>Aplicado al ejemplo</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𝝌</a:t>
            </a:r>
            <a:r>
              <a:rPr baseline="30000" lang="en"/>
              <a:t>2</a:t>
            </a:r>
            <a:r>
              <a:rPr baseline="-25000" lang="en"/>
              <a:t>experimental</a:t>
            </a:r>
            <a:r>
              <a:rPr lang="en"/>
              <a:t>=(7-9.91)</a:t>
            </a:r>
            <a:r>
              <a:rPr baseline="30000" lang="en"/>
              <a:t>2</a:t>
            </a:r>
            <a:r>
              <a:rPr lang="en"/>
              <a:t>/9.91  + …… + (115-115.71)</a:t>
            </a:r>
            <a:r>
              <a:rPr baseline="30000" lang="en">
                <a:solidFill>
                  <a:schemeClr val="dk1"/>
                </a:solidFill>
              </a:rPr>
              <a:t>2</a:t>
            </a:r>
            <a:r>
              <a:rPr lang="en">
                <a:solidFill>
                  <a:schemeClr val="dk1"/>
                </a:solidFill>
              </a:rPr>
              <a:t>/115.71=13.87</a:t>
            </a:r>
            <a:r>
              <a:rPr lang="en"/>
              <a:t>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pic>
        <p:nvPicPr>
          <p:cNvPr id="1090" name="Google Shape;1090;p165"/>
          <p:cNvPicPr preferRelativeResize="0"/>
          <p:nvPr/>
        </p:nvPicPr>
        <p:blipFill>
          <a:blip r:embed="rId3">
            <a:alphaModFix/>
          </a:blip>
          <a:stretch>
            <a:fillRect/>
          </a:stretch>
        </p:blipFill>
        <p:spPr>
          <a:xfrm>
            <a:off x="760800" y="2061850"/>
            <a:ext cx="7305675" cy="245745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166"/>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Redondeando</a:t>
            </a:r>
            <a:endParaRPr/>
          </a:p>
        </p:txBody>
      </p:sp>
      <p:sp>
        <p:nvSpPr>
          <p:cNvPr id="1096" name="Google Shape;1096;p166"/>
          <p:cNvSpPr txBox="1"/>
          <p:nvPr>
            <p:ph idx="1" type="body"/>
          </p:nvPr>
        </p:nvSpPr>
        <p:spPr>
          <a:xfrm>
            <a:off x="326551" y="11185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t>Observamos que para 6 grados de libertad (los correspondientes para nuestra tabla de contingencia =&gt; (4-1)*(3-1)=6) el modelo nos da un resultado teórico de 12.592 con un nivel de significancia de 0.05.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solidFill>
                  <a:schemeClr val="dk1"/>
                </a:solidFill>
              </a:rPr>
              <a:t>𝝌</a:t>
            </a:r>
            <a:r>
              <a:rPr baseline="30000" lang="en">
                <a:solidFill>
                  <a:schemeClr val="dk1"/>
                </a:solidFill>
              </a:rPr>
              <a:t>2</a:t>
            </a:r>
            <a:r>
              <a:rPr baseline="-25000" lang="en">
                <a:solidFill>
                  <a:schemeClr val="dk1"/>
                </a:solidFill>
              </a:rPr>
              <a:t>6 , 0.05 </a:t>
            </a:r>
            <a:r>
              <a:rPr lang="en">
                <a:solidFill>
                  <a:schemeClr val="dk1"/>
                </a:solidFill>
              </a:rPr>
              <a:t> = 12.592</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en">
                <a:solidFill>
                  <a:schemeClr val="dk1"/>
                </a:solidFill>
              </a:rPr>
              <a:t>13.87 &gt; 12.592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Clr>
                <a:schemeClr val="dk1"/>
              </a:buClr>
              <a:buSzPts val="1100"/>
              <a:buFont typeface="Arial"/>
              <a:buNone/>
            </a:pPr>
            <a:r>
              <a:rPr b="1" lang="en">
                <a:solidFill>
                  <a:schemeClr val="dk1"/>
                </a:solidFill>
              </a:rPr>
              <a:t>Por lo que la conclusión es que la respuesta depende del tratamiento ya que mi regla es si el 𝝌</a:t>
            </a:r>
            <a:r>
              <a:rPr b="1" baseline="30000" lang="en">
                <a:solidFill>
                  <a:schemeClr val="dk1"/>
                </a:solidFill>
              </a:rPr>
              <a:t>2 muestral </a:t>
            </a:r>
            <a:r>
              <a:rPr b="1" lang="en">
                <a:solidFill>
                  <a:schemeClr val="dk1"/>
                </a:solidFill>
              </a:rPr>
              <a:t>&gt;𝝌 </a:t>
            </a:r>
            <a:r>
              <a:rPr b="1" baseline="30000" lang="en">
                <a:solidFill>
                  <a:schemeClr val="dk1"/>
                </a:solidFill>
              </a:rPr>
              <a:t>2 experimental</a:t>
            </a:r>
            <a:r>
              <a:rPr b="1" lang="en">
                <a:solidFill>
                  <a:schemeClr val="dk1"/>
                </a:solidFill>
              </a:rPr>
              <a:t> rechazar la  H</a:t>
            </a:r>
            <a:r>
              <a:rPr b="1" baseline="-25000" lang="en">
                <a:solidFill>
                  <a:schemeClr val="dk1"/>
                </a:solidFill>
              </a:rPr>
              <a:t>0</a:t>
            </a:r>
            <a:endParaRPr b="1" baseline="-250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97" name="Google Shape;1097;p166"/>
          <p:cNvSpPr txBox="1"/>
          <p:nvPr/>
        </p:nvSpPr>
        <p:spPr>
          <a:xfrm>
            <a:off x="4990625" y="2268900"/>
            <a:ext cx="6290100" cy="7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16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La moraleja</a:t>
            </a:r>
            <a:endParaRPr/>
          </a:p>
        </p:txBody>
      </p:sp>
      <p:pic>
        <p:nvPicPr>
          <p:cNvPr id="1103" name="Google Shape;1103;p167"/>
          <p:cNvPicPr preferRelativeResize="0"/>
          <p:nvPr/>
        </p:nvPicPr>
        <p:blipFill>
          <a:blip r:embed="rId3">
            <a:alphaModFix/>
          </a:blip>
          <a:stretch>
            <a:fillRect/>
          </a:stretch>
        </p:blipFill>
        <p:spPr>
          <a:xfrm>
            <a:off x="808600" y="966850"/>
            <a:ext cx="6234500" cy="356452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Google Shape;1108;p16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t/>
            </a:r>
            <a:endParaRPr/>
          </a:p>
        </p:txBody>
      </p:sp>
      <p:sp>
        <p:nvSpPr>
          <p:cNvPr id="1109" name="Google Shape;1109;p168"/>
          <p:cNvSpPr txBox="1"/>
          <p:nvPr>
            <p:ph idx="1" type="body"/>
          </p:nvPr>
        </p:nvSpPr>
        <p:spPr>
          <a:xfrm>
            <a:off x="1606850" y="1730700"/>
            <a:ext cx="5545500" cy="17001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sz="9600"/>
              <a:t>¿Dudas?</a:t>
            </a:r>
            <a:endParaRPr sz="9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Varianza de una variable aleatoria</a:t>
            </a:r>
            <a:endParaRPr/>
          </a:p>
        </p:txBody>
      </p:sp>
      <p:sp>
        <p:nvSpPr>
          <p:cNvPr id="203" name="Google Shape;203;p39"/>
          <p:cNvSpPr txBox="1"/>
          <p:nvPr>
            <p:ph idx="1" type="body"/>
          </p:nvPr>
        </p:nvSpPr>
        <p:spPr>
          <a:xfrm>
            <a:off x="326549" y="1347175"/>
            <a:ext cx="86160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Sea X una v.a. discreta con rango R</a:t>
            </a:r>
            <a:r>
              <a:rPr baseline="-25000" lang="en">
                <a:latin typeface="Roboto"/>
                <a:ea typeface="Roboto"/>
                <a:cs typeface="Roboto"/>
                <a:sym typeface="Roboto"/>
              </a:rPr>
              <a:t> X </a:t>
            </a:r>
            <a:r>
              <a:rPr lang="en">
                <a:latin typeface="Roboto"/>
                <a:ea typeface="Roboto"/>
                <a:cs typeface="Roboto"/>
                <a:sym typeface="Roboto"/>
              </a:rPr>
              <a:t>, función de distribución de probabilidad p(x) y esperanza E ( X ) = μ , Entonces la varianza de X , que anotamos</a:t>
            </a:r>
            <a:r>
              <a:rPr b="1" lang="en">
                <a:latin typeface="Roboto"/>
                <a:ea typeface="Roboto"/>
                <a:cs typeface="Roboto"/>
                <a:sym typeface="Roboto"/>
              </a:rPr>
              <a:t> V ( X )</a:t>
            </a:r>
            <a:r>
              <a:rPr lang="en">
                <a:latin typeface="Roboto"/>
                <a:ea typeface="Roboto"/>
                <a:cs typeface="Roboto"/>
                <a:sym typeface="Roboto"/>
              </a:rPr>
              <a:t>,</a:t>
            </a:r>
            <a:r>
              <a:rPr b="1" lang="en">
                <a:latin typeface="Roboto"/>
                <a:ea typeface="Roboto"/>
                <a:cs typeface="Roboto"/>
                <a:sym typeface="Roboto"/>
              </a:rPr>
              <a:t> σ</a:t>
            </a:r>
            <a:r>
              <a:rPr b="1" baseline="30000" lang="en">
                <a:latin typeface="Roboto"/>
                <a:ea typeface="Roboto"/>
                <a:cs typeface="Roboto"/>
                <a:sym typeface="Roboto"/>
              </a:rPr>
              <a:t> 2</a:t>
            </a:r>
            <a:r>
              <a:rPr lang="en">
                <a:latin typeface="Roboto"/>
                <a:ea typeface="Roboto"/>
                <a:cs typeface="Roboto"/>
                <a:sym typeface="Roboto"/>
              </a:rPr>
              <a:t> o </a:t>
            </a:r>
            <a:r>
              <a:rPr b="1" lang="en">
                <a:latin typeface="Roboto"/>
                <a:ea typeface="Roboto"/>
                <a:cs typeface="Roboto"/>
                <a:sym typeface="Roboto"/>
              </a:rPr>
              <a:t>σ</a:t>
            </a:r>
            <a:r>
              <a:rPr b="1" baseline="-25000" lang="en">
                <a:latin typeface="Roboto"/>
                <a:ea typeface="Roboto"/>
                <a:cs typeface="Roboto"/>
                <a:sym typeface="Roboto"/>
              </a:rPr>
              <a:t>X</a:t>
            </a:r>
            <a:r>
              <a:rPr b="1" baseline="30000" lang="en">
                <a:latin typeface="Roboto"/>
                <a:ea typeface="Roboto"/>
                <a:cs typeface="Roboto"/>
                <a:sym typeface="Roboto"/>
              </a:rPr>
              <a:t>2</a:t>
            </a:r>
            <a:r>
              <a:rPr lang="en">
                <a:latin typeface="Roboto"/>
                <a:ea typeface="Roboto"/>
                <a:cs typeface="Roboto"/>
                <a:sym typeface="Roboto"/>
              </a:rPr>
              <a:t> es</a:t>
            </a:r>
            <a:endParaRPr>
              <a:latin typeface="Roboto"/>
              <a:ea typeface="Roboto"/>
              <a:cs typeface="Roboto"/>
              <a:sym typeface="Roboto"/>
            </a:endParaRPr>
          </a:p>
          <a:p>
            <a:pPr indent="0" lvl="0" marL="0" rtl="0" algn="l">
              <a:spcBef>
                <a:spcPts val="0"/>
              </a:spcBef>
              <a:spcAft>
                <a:spcPts val="0"/>
              </a:spcAft>
              <a:buNone/>
            </a:pPr>
            <a:r>
              <a:t/>
            </a:r>
            <a:endParaRPr/>
          </a:p>
          <a:p>
            <a:pPr indent="0" lvl="0" marL="0" rtl="0" algn="ctr">
              <a:spcBef>
                <a:spcPts val="0"/>
              </a:spcBef>
              <a:spcAft>
                <a:spcPts val="0"/>
              </a:spcAft>
              <a:buNone/>
            </a:pPr>
            <a:r>
              <a:rPr b="1" lang="en"/>
              <a:t>V( X )    =    E [ ( X − μ) ]</a:t>
            </a:r>
            <a:r>
              <a:rPr b="1" baseline="30000" lang="en"/>
              <a:t>2</a:t>
            </a:r>
            <a:r>
              <a:rPr b="1" lang="en"/>
              <a:t>     =     E [X</a:t>
            </a:r>
            <a:r>
              <a:rPr b="1" baseline="30000" lang="en"/>
              <a:t>2</a:t>
            </a:r>
            <a:r>
              <a:rPr b="1" lang="en"/>
              <a:t>] - ( E [X] )</a:t>
            </a:r>
            <a:r>
              <a:rPr b="1" baseline="30000" lang="en"/>
              <a:t>2</a:t>
            </a:r>
            <a:endParaRPr b="1" baseline="30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40"/>
          <p:cNvSpPr txBox="1"/>
          <p:nvPr>
            <p:ph type="title"/>
          </p:nvPr>
        </p:nvSpPr>
        <p:spPr>
          <a:xfrm>
            <a:off x="209675" y="128614"/>
            <a:ext cx="8490300" cy="1383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a:solidFill>
                  <a:schemeClr val="lt1"/>
                </a:solidFill>
              </a:rPr>
              <a:t>V</a:t>
            </a:r>
            <a:r>
              <a:rPr lang="en">
                <a:solidFill>
                  <a:schemeClr val="lt1"/>
                </a:solidFill>
              </a:rPr>
              <a:t>arianza de una variable aleatoria</a:t>
            </a:r>
            <a:endParaRPr>
              <a:solidFill>
                <a:schemeClr val="lt1"/>
              </a:solidFill>
            </a:endParaRPr>
          </a:p>
          <a:p>
            <a:pPr indent="0" lvl="0" marL="0" rtl="0" algn="l">
              <a:spcBef>
                <a:spcPts val="0"/>
              </a:spcBef>
              <a:spcAft>
                <a:spcPts val="0"/>
              </a:spcAft>
              <a:buNone/>
            </a:pPr>
            <a:r>
              <a:t/>
            </a:r>
            <a:endParaRPr/>
          </a:p>
        </p:txBody>
      </p:sp>
      <p:pic>
        <p:nvPicPr>
          <p:cNvPr id="209" name="Google Shape;209;p40"/>
          <p:cNvPicPr preferRelativeResize="0"/>
          <p:nvPr/>
        </p:nvPicPr>
        <p:blipFill rotWithShape="1">
          <a:blip r:embed="rId3">
            <a:alphaModFix/>
          </a:blip>
          <a:srcRect b="31929" l="15365" r="8939" t="34962"/>
          <a:stretch/>
        </p:blipFill>
        <p:spPr>
          <a:xfrm>
            <a:off x="-75950" y="1405275"/>
            <a:ext cx="9144001" cy="2309800"/>
          </a:xfrm>
          <a:prstGeom prst="rect">
            <a:avLst/>
          </a:prstGeom>
          <a:noFill/>
          <a:ln>
            <a:noFill/>
          </a:ln>
        </p:spPr>
      </p:pic>
      <p:pic>
        <p:nvPicPr>
          <p:cNvPr id="210" name="Google Shape;210;p40"/>
          <p:cNvPicPr preferRelativeResize="0"/>
          <p:nvPr/>
        </p:nvPicPr>
        <p:blipFill rotWithShape="1">
          <a:blip r:embed="rId4">
            <a:alphaModFix/>
          </a:blip>
          <a:srcRect b="32675" l="30373" r="23134" t="55266"/>
          <a:stretch/>
        </p:blipFill>
        <p:spPr>
          <a:xfrm>
            <a:off x="2896800" y="3778325"/>
            <a:ext cx="6066049" cy="888474"/>
          </a:xfrm>
          <a:prstGeom prst="rect">
            <a:avLst/>
          </a:prstGeom>
          <a:noFill/>
          <a:ln>
            <a:noFill/>
          </a:ln>
        </p:spPr>
      </p:pic>
      <p:sp>
        <p:nvSpPr>
          <p:cNvPr id="211" name="Google Shape;211;p40"/>
          <p:cNvSpPr txBox="1"/>
          <p:nvPr/>
        </p:nvSpPr>
        <p:spPr>
          <a:xfrm>
            <a:off x="159150" y="3724850"/>
            <a:ext cx="1283100" cy="759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t>Fórmula Abreviada</a:t>
            </a:r>
            <a:endParaRPr sz="1800"/>
          </a:p>
        </p:txBody>
      </p:sp>
      <p:sp>
        <p:nvSpPr>
          <p:cNvPr id="212" name="Google Shape;212;p40"/>
          <p:cNvSpPr/>
          <p:nvPr/>
        </p:nvSpPr>
        <p:spPr>
          <a:xfrm>
            <a:off x="1677675" y="4185213"/>
            <a:ext cx="983700" cy="74700"/>
          </a:xfrm>
          <a:prstGeom prst="rightArrow">
            <a:avLst>
              <a:gd fmla="val 50000" name="adj1"/>
              <a:gd fmla="val 50000" name="adj2"/>
            </a:avLst>
          </a:prstGeom>
          <a:solidFill>
            <a:schemeClr val="lt2"/>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41"/>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Ejemplo caso discreto</a:t>
            </a:r>
            <a:endParaRPr/>
          </a:p>
        </p:txBody>
      </p:sp>
      <p:sp>
        <p:nvSpPr>
          <p:cNvPr id="218" name="Google Shape;218;p41"/>
          <p:cNvSpPr txBox="1"/>
          <p:nvPr>
            <p:ph idx="1" type="body"/>
          </p:nvPr>
        </p:nvSpPr>
        <p:spPr>
          <a:xfrm>
            <a:off x="326551" y="104321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Se desea realizar un estudio sobre el número de crías en una camada.</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i="1" lang="en">
                <a:solidFill>
                  <a:schemeClr val="dk1"/>
                </a:solidFill>
                <a:latin typeface="Roboto"/>
                <a:ea typeface="Roboto"/>
                <a:cs typeface="Roboto"/>
                <a:sym typeface="Roboto"/>
              </a:rPr>
              <a:t>X:“Número de crías en una camada”</a:t>
            </a:r>
            <a:endParaRPr i="1">
              <a:solidFill>
                <a:schemeClr val="dk1"/>
              </a:solidFill>
              <a:latin typeface="Roboto"/>
              <a:ea typeface="Roboto"/>
              <a:cs typeface="Roboto"/>
              <a:sym typeface="Roboto"/>
            </a:endParaRPr>
          </a:p>
          <a:p>
            <a:pPr indent="0" lvl="0" marL="0" rtl="0" algn="l">
              <a:spcBef>
                <a:spcPts val="0"/>
              </a:spcBef>
              <a:spcAft>
                <a:spcPts val="0"/>
              </a:spcAft>
              <a:buNone/>
            </a:pPr>
            <a:r>
              <a:t/>
            </a:r>
            <a:endParaRPr i="1">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X toma los valores x= 0,1,2,3 con probabilidades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ctr">
              <a:spcBef>
                <a:spcPts val="0"/>
              </a:spcBef>
              <a:spcAft>
                <a:spcPts val="0"/>
              </a:spcAft>
              <a:buNone/>
            </a:pPr>
            <a:r>
              <a:rPr lang="en">
                <a:solidFill>
                  <a:schemeClr val="dk1"/>
                </a:solidFill>
                <a:latin typeface="Roboto"/>
                <a:ea typeface="Roboto"/>
                <a:cs typeface="Roboto"/>
                <a:sym typeface="Roboto"/>
              </a:rPr>
              <a:t>P{X= 0} = 0.2;</a:t>
            </a:r>
            <a:endParaRPr>
              <a:solidFill>
                <a:schemeClr val="dk1"/>
              </a:solidFill>
              <a:latin typeface="Roboto"/>
              <a:ea typeface="Roboto"/>
              <a:cs typeface="Roboto"/>
              <a:sym typeface="Roboto"/>
            </a:endParaRPr>
          </a:p>
          <a:p>
            <a:pPr indent="0" lvl="0" marL="0" rtl="0" algn="ctr">
              <a:spcBef>
                <a:spcPts val="0"/>
              </a:spcBef>
              <a:spcAft>
                <a:spcPts val="0"/>
              </a:spcAft>
              <a:buNone/>
            </a:pPr>
            <a:r>
              <a:rPr lang="en">
                <a:solidFill>
                  <a:schemeClr val="dk1"/>
                </a:solidFill>
                <a:latin typeface="Roboto"/>
                <a:ea typeface="Roboto"/>
                <a:cs typeface="Roboto"/>
                <a:sym typeface="Roboto"/>
              </a:rPr>
              <a:t>P{X= 1} = 0.3;</a:t>
            </a:r>
            <a:endParaRPr>
              <a:solidFill>
                <a:schemeClr val="dk1"/>
              </a:solidFill>
              <a:latin typeface="Roboto"/>
              <a:ea typeface="Roboto"/>
              <a:cs typeface="Roboto"/>
              <a:sym typeface="Roboto"/>
            </a:endParaRPr>
          </a:p>
          <a:p>
            <a:pPr indent="0" lvl="0" marL="0" rtl="0" algn="ctr">
              <a:spcBef>
                <a:spcPts val="0"/>
              </a:spcBef>
              <a:spcAft>
                <a:spcPts val="0"/>
              </a:spcAft>
              <a:buNone/>
            </a:pPr>
            <a:r>
              <a:rPr lang="en">
                <a:solidFill>
                  <a:schemeClr val="dk1"/>
                </a:solidFill>
                <a:latin typeface="Roboto"/>
                <a:ea typeface="Roboto"/>
                <a:cs typeface="Roboto"/>
                <a:sym typeface="Roboto"/>
              </a:rPr>
              <a:t>P{X=2} = 0.3;</a:t>
            </a:r>
            <a:endParaRPr>
              <a:solidFill>
                <a:schemeClr val="dk1"/>
              </a:solidFill>
              <a:latin typeface="Roboto"/>
              <a:ea typeface="Roboto"/>
              <a:cs typeface="Roboto"/>
              <a:sym typeface="Roboto"/>
            </a:endParaRPr>
          </a:p>
          <a:p>
            <a:pPr indent="0" lvl="0" marL="0" rtl="0" algn="ctr">
              <a:spcBef>
                <a:spcPts val="0"/>
              </a:spcBef>
              <a:spcAft>
                <a:spcPts val="0"/>
              </a:spcAft>
              <a:buNone/>
            </a:pPr>
            <a:r>
              <a:rPr lang="en">
                <a:solidFill>
                  <a:schemeClr val="dk1"/>
                </a:solidFill>
                <a:latin typeface="Roboto"/>
                <a:ea typeface="Roboto"/>
                <a:cs typeface="Roboto"/>
                <a:sym typeface="Roboto"/>
              </a:rPr>
              <a:t>P{X=3} = 0.2</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42"/>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Solución 	</a:t>
            </a:r>
            <a:endParaRPr/>
          </a:p>
        </p:txBody>
      </p:sp>
      <p:pic>
        <p:nvPicPr>
          <p:cNvPr id="224" name="Google Shape;224;p42"/>
          <p:cNvPicPr preferRelativeResize="0"/>
          <p:nvPr/>
        </p:nvPicPr>
        <p:blipFill>
          <a:blip r:embed="rId3">
            <a:alphaModFix/>
          </a:blip>
          <a:stretch>
            <a:fillRect/>
          </a:stretch>
        </p:blipFill>
        <p:spPr>
          <a:xfrm>
            <a:off x="776288" y="1100138"/>
            <a:ext cx="7439025" cy="3552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43"/>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Ejemplo caso continuo</a:t>
            </a:r>
            <a:endParaRPr/>
          </a:p>
        </p:txBody>
      </p:sp>
      <p:sp>
        <p:nvSpPr>
          <p:cNvPr id="230" name="Google Shape;230;p43"/>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sz="2400">
                <a:solidFill>
                  <a:schemeClr val="dk1"/>
                </a:solidFill>
                <a:latin typeface="Roboto"/>
                <a:ea typeface="Roboto"/>
                <a:cs typeface="Roboto"/>
                <a:sym typeface="Roboto"/>
              </a:rPr>
              <a:t>La altura de un cierto árbol sigue una v.a. con función de densidad,</a:t>
            </a:r>
            <a:endParaRPr sz="2400">
              <a:solidFill>
                <a:schemeClr val="dk1"/>
              </a:solidFill>
              <a:latin typeface="Roboto"/>
              <a:ea typeface="Roboto"/>
              <a:cs typeface="Roboto"/>
              <a:sym typeface="Roboto"/>
            </a:endParaRPr>
          </a:p>
          <a:p>
            <a:pPr indent="0" lvl="0" marL="0" rtl="0" algn="ctr">
              <a:spcBef>
                <a:spcPts val="0"/>
              </a:spcBef>
              <a:spcAft>
                <a:spcPts val="0"/>
              </a:spcAft>
              <a:buNone/>
            </a:pPr>
            <a:r>
              <a:rPr lang="en" sz="2400">
                <a:solidFill>
                  <a:schemeClr val="dk1"/>
                </a:solidFill>
                <a:latin typeface="Roboto"/>
                <a:ea typeface="Roboto"/>
                <a:cs typeface="Roboto"/>
                <a:sym typeface="Roboto"/>
              </a:rPr>
              <a:t>f(x) =x/12 	con 1&lt;x&lt;5</a:t>
            </a:r>
            <a:endParaRPr sz="2400">
              <a:solidFill>
                <a:schemeClr val="dk1"/>
              </a:solidFill>
              <a:latin typeface="Roboto"/>
              <a:ea typeface="Roboto"/>
              <a:cs typeface="Roboto"/>
              <a:sym typeface="Roboto"/>
            </a:endParaRPr>
          </a:p>
          <a:p>
            <a:pPr indent="0" lvl="0" marL="0" rtl="0" algn="l">
              <a:spcBef>
                <a:spcPts val="0"/>
              </a:spcBef>
              <a:spcAft>
                <a:spcPts val="0"/>
              </a:spcAft>
              <a:buNone/>
            </a:pPr>
            <a:r>
              <a:t/>
            </a:r>
            <a:endParaRPr sz="2400">
              <a:solidFill>
                <a:schemeClr val="dk1"/>
              </a:solidFill>
              <a:latin typeface="Roboto"/>
              <a:ea typeface="Roboto"/>
              <a:cs typeface="Roboto"/>
              <a:sym typeface="Roboto"/>
            </a:endParaRPr>
          </a:p>
          <a:p>
            <a:pPr indent="0" lvl="0" marL="0" rtl="0" algn="l">
              <a:spcBef>
                <a:spcPts val="0"/>
              </a:spcBef>
              <a:spcAft>
                <a:spcPts val="0"/>
              </a:spcAft>
              <a:buNone/>
            </a:pPr>
            <a:r>
              <a:t/>
            </a:r>
            <a:endParaRPr sz="2400">
              <a:solidFill>
                <a:schemeClr val="dk1"/>
              </a:solidFill>
              <a:latin typeface="Roboto"/>
              <a:ea typeface="Roboto"/>
              <a:cs typeface="Roboto"/>
              <a:sym typeface="Roboto"/>
            </a:endParaRPr>
          </a:p>
          <a:p>
            <a:pPr indent="0" lvl="0" marL="0" rtl="0" algn="l">
              <a:spcBef>
                <a:spcPts val="0"/>
              </a:spcBef>
              <a:spcAft>
                <a:spcPts val="0"/>
              </a:spcAft>
              <a:buNone/>
            </a:pPr>
            <a:r>
              <a:rPr lang="en" sz="2400">
                <a:solidFill>
                  <a:schemeClr val="dk1"/>
                </a:solidFill>
                <a:latin typeface="Roboto"/>
                <a:ea typeface="Roboto"/>
                <a:cs typeface="Roboto"/>
                <a:sym typeface="Roboto"/>
              </a:rPr>
              <a:t>Calcular la Varianza de X</a:t>
            </a:r>
            <a:endParaRPr sz="24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6"/>
          <p:cNvSpPr txBox="1"/>
          <p:nvPr>
            <p:ph idx="1" type="subTitle"/>
          </p:nvPr>
        </p:nvSpPr>
        <p:spPr>
          <a:xfrm>
            <a:off x="311700" y="770075"/>
            <a:ext cx="8520600" cy="31113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t/>
            </a:r>
            <a:endParaRPr/>
          </a:p>
          <a:p>
            <a:pPr indent="-393700" lvl="0" marL="457200" rtl="0" algn="just">
              <a:spcBef>
                <a:spcPts val="0"/>
              </a:spcBef>
              <a:spcAft>
                <a:spcPts val="0"/>
              </a:spcAft>
              <a:buSzPts val="2600"/>
              <a:buFont typeface="Roboto"/>
              <a:buChar char="●"/>
            </a:pPr>
            <a:r>
              <a:rPr lang="en" sz="2600">
                <a:latin typeface="Roboto"/>
                <a:ea typeface="Roboto"/>
                <a:cs typeface="Roboto"/>
                <a:sym typeface="Roboto"/>
              </a:rPr>
              <a:t>Definición de parámetros poblacionales y muestrales</a:t>
            </a:r>
            <a:endParaRPr sz="2600">
              <a:latin typeface="Roboto"/>
              <a:ea typeface="Roboto"/>
              <a:cs typeface="Roboto"/>
              <a:sym typeface="Roboto"/>
            </a:endParaRPr>
          </a:p>
          <a:p>
            <a:pPr indent="-393700" lvl="0" marL="457200" rtl="0" algn="just">
              <a:spcBef>
                <a:spcPts val="0"/>
              </a:spcBef>
              <a:spcAft>
                <a:spcPts val="0"/>
              </a:spcAft>
              <a:buSzPts val="2600"/>
              <a:buFont typeface="Roboto"/>
              <a:buChar char="●"/>
            </a:pPr>
            <a:r>
              <a:rPr lang="en" sz="2600">
                <a:latin typeface="Roboto"/>
                <a:ea typeface="Roboto"/>
                <a:cs typeface="Roboto"/>
                <a:sym typeface="Roboto"/>
              </a:rPr>
              <a:t>Esperanza y Varianza de una variable aleatoria</a:t>
            </a:r>
            <a:endParaRPr sz="2600">
              <a:latin typeface="Roboto"/>
              <a:ea typeface="Roboto"/>
              <a:cs typeface="Roboto"/>
              <a:sym typeface="Roboto"/>
            </a:endParaRPr>
          </a:p>
          <a:p>
            <a:pPr indent="-393700" lvl="0" marL="457200" rtl="0" algn="just">
              <a:spcBef>
                <a:spcPts val="0"/>
              </a:spcBef>
              <a:spcAft>
                <a:spcPts val="0"/>
              </a:spcAft>
              <a:buSzPts val="2600"/>
              <a:buFont typeface="Roboto"/>
              <a:buChar char="●"/>
            </a:pPr>
            <a:r>
              <a:rPr lang="en" sz="2600">
                <a:latin typeface="Roboto"/>
                <a:ea typeface="Roboto"/>
                <a:cs typeface="Roboto"/>
                <a:sym typeface="Roboto"/>
              </a:rPr>
              <a:t>Estimadores: características</a:t>
            </a:r>
            <a:endParaRPr sz="2600">
              <a:latin typeface="Roboto"/>
              <a:ea typeface="Roboto"/>
              <a:cs typeface="Roboto"/>
              <a:sym typeface="Roboto"/>
            </a:endParaRPr>
          </a:p>
          <a:p>
            <a:pPr indent="-393700" lvl="0" marL="457200" rtl="0" algn="just">
              <a:spcBef>
                <a:spcPts val="0"/>
              </a:spcBef>
              <a:spcAft>
                <a:spcPts val="0"/>
              </a:spcAft>
              <a:buSzPts val="2600"/>
              <a:buFont typeface="Roboto"/>
              <a:buChar char="●"/>
            </a:pPr>
            <a:r>
              <a:rPr lang="en" sz="2600">
                <a:latin typeface="Roboto"/>
                <a:ea typeface="Roboto"/>
                <a:cs typeface="Roboto"/>
                <a:sym typeface="Roboto"/>
              </a:rPr>
              <a:t>EMV</a:t>
            </a:r>
            <a:endParaRPr sz="2600">
              <a:latin typeface="Roboto"/>
              <a:ea typeface="Roboto"/>
              <a:cs typeface="Roboto"/>
              <a:sym typeface="Roboto"/>
            </a:endParaRPr>
          </a:p>
          <a:p>
            <a:pPr indent="-393700" lvl="0" marL="457200" rtl="0" algn="just">
              <a:spcBef>
                <a:spcPts val="0"/>
              </a:spcBef>
              <a:spcAft>
                <a:spcPts val="0"/>
              </a:spcAft>
              <a:buSzPts val="2600"/>
              <a:buFont typeface="Roboto"/>
              <a:buChar char="●"/>
            </a:pPr>
            <a:r>
              <a:rPr lang="en" sz="2600">
                <a:latin typeface="Roboto"/>
                <a:ea typeface="Roboto"/>
                <a:cs typeface="Roboto"/>
                <a:sym typeface="Roboto"/>
              </a:rPr>
              <a:t>Teorema central del límite</a:t>
            </a:r>
            <a:endParaRPr sz="2600">
              <a:latin typeface="Roboto"/>
              <a:ea typeface="Roboto"/>
              <a:cs typeface="Roboto"/>
              <a:sym typeface="Roboto"/>
            </a:endParaRPr>
          </a:p>
          <a:p>
            <a:pPr indent="-393700" lvl="0" marL="457200" rtl="0" algn="just">
              <a:spcBef>
                <a:spcPts val="0"/>
              </a:spcBef>
              <a:spcAft>
                <a:spcPts val="0"/>
              </a:spcAft>
              <a:buSzPts val="2600"/>
              <a:buFont typeface="Roboto"/>
              <a:buChar char="●"/>
            </a:pPr>
            <a:r>
              <a:rPr lang="en" sz="2600">
                <a:latin typeface="Roboto"/>
                <a:ea typeface="Roboto"/>
                <a:cs typeface="Roboto"/>
                <a:sym typeface="Roboto"/>
              </a:rPr>
              <a:t>Intervalos de confianza </a:t>
            </a:r>
            <a:endParaRPr sz="2600">
              <a:latin typeface="Roboto"/>
              <a:ea typeface="Roboto"/>
              <a:cs typeface="Roboto"/>
              <a:sym typeface="Roboto"/>
            </a:endParaRPr>
          </a:p>
          <a:p>
            <a:pPr indent="-393700" lvl="0" marL="457200" rtl="0" algn="just">
              <a:spcBef>
                <a:spcPts val="0"/>
              </a:spcBef>
              <a:spcAft>
                <a:spcPts val="0"/>
              </a:spcAft>
              <a:buSzPts val="2600"/>
              <a:buFont typeface="Roboto"/>
              <a:buChar char="●"/>
            </a:pPr>
            <a:r>
              <a:rPr lang="en" sz="2600">
                <a:latin typeface="Roboto"/>
                <a:ea typeface="Roboto"/>
                <a:cs typeface="Roboto"/>
                <a:sym typeface="Roboto"/>
              </a:rPr>
              <a:t>Test de hipótesis</a:t>
            </a:r>
            <a:endParaRPr sz="2600">
              <a:latin typeface="Roboto"/>
              <a:ea typeface="Roboto"/>
              <a:cs typeface="Roboto"/>
              <a:sym typeface="Roboto"/>
            </a:endParaRPr>
          </a:p>
        </p:txBody>
      </p:sp>
      <p:sp>
        <p:nvSpPr>
          <p:cNvPr id="115" name="Google Shape;115;p26"/>
          <p:cNvSpPr txBox="1"/>
          <p:nvPr/>
        </p:nvSpPr>
        <p:spPr>
          <a:xfrm>
            <a:off x="240750" y="171975"/>
            <a:ext cx="17148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Source Sans Pro Black"/>
                <a:ea typeface="Source Sans Pro Black"/>
                <a:cs typeface="Source Sans Pro Black"/>
                <a:sym typeface="Source Sans Pro Black"/>
              </a:rPr>
              <a:t>Temas </a:t>
            </a:r>
            <a:endParaRPr b="1" sz="3200">
              <a:solidFill>
                <a:schemeClr val="lt1"/>
              </a:solidFill>
              <a:latin typeface="Source Sans Pro Black"/>
              <a:ea typeface="Source Sans Pro Black"/>
              <a:cs typeface="Source Sans Pro Black"/>
              <a:sym typeface="Source Sans Pro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4"/>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Solución </a:t>
            </a:r>
            <a:endParaRPr/>
          </a:p>
        </p:txBody>
      </p:sp>
      <p:pic>
        <p:nvPicPr>
          <p:cNvPr id="236" name="Google Shape;236;p44"/>
          <p:cNvPicPr preferRelativeResize="0"/>
          <p:nvPr/>
        </p:nvPicPr>
        <p:blipFill>
          <a:blip r:embed="rId3">
            <a:alphaModFix/>
          </a:blip>
          <a:stretch>
            <a:fillRect/>
          </a:stretch>
        </p:blipFill>
        <p:spPr>
          <a:xfrm>
            <a:off x="881850" y="1020025"/>
            <a:ext cx="7255750" cy="35917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5"/>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Observaciones de la varianza</a:t>
            </a:r>
            <a:endParaRPr/>
          </a:p>
        </p:txBody>
      </p:sp>
      <p:sp>
        <p:nvSpPr>
          <p:cNvPr id="242" name="Google Shape;242;p45"/>
          <p:cNvSpPr txBox="1"/>
          <p:nvPr>
            <p:ph idx="1" type="body"/>
          </p:nvPr>
        </p:nvSpPr>
        <p:spPr>
          <a:xfrm>
            <a:off x="272299" y="977750"/>
            <a:ext cx="82698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rPr lang="en">
                <a:latin typeface="Roboto"/>
                <a:ea typeface="Roboto"/>
                <a:cs typeface="Roboto"/>
                <a:sym typeface="Roboto"/>
              </a:rPr>
              <a:t>1- La varianza de una v.a. nunca es negativa</a:t>
            </a:r>
            <a:endParaRPr>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n">
                <a:latin typeface="Roboto"/>
                <a:ea typeface="Roboto"/>
                <a:cs typeface="Roboto"/>
                <a:sym typeface="Roboto"/>
              </a:rPr>
              <a:t>2- La cantidad h ( X ) = ( X − μ )</a:t>
            </a:r>
            <a:r>
              <a:rPr baseline="30000" lang="en">
                <a:latin typeface="Roboto"/>
                <a:ea typeface="Roboto"/>
                <a:cs typeface="Roboto"/>
                <a:sym typeface="Roboto"/>
              </a:rPr>
              <a:t>2</a:t>
            </a:r>
            <a:r>
              <a:rPr lang="en">
                <a:latin typeface="Roboto"/>
                <a:ea typeface="Roboto"/>
                <a:cs typeface="Roboto"/>
                <a:sym typeface="Roboto"/>
              </a:rPr>
              <a:t> es el cuadrado de la desviación de X desde su media, y la varianza de X es la esperanza de la desviación al cuadrado. Si la mayor parte de la distribución de probabilidad está cerca de μ , entonces σ</a:t>
            </a:r>
            <a:r>
              <a:rPr baseline="30000" lang="en">
                <a:latin typeface="Roboto"/>
                <a:ea typeface="Roboto"/>
                <a:cs typeface="Roboto"/>
                <a:sym typeface="Roboto"/>
              </a:rPr>
              <a:t> 2</a:t>
            </a:r>
            <a:r>
              <a:rPr lang="en">
                <a:latin typeface="Roboto"/>
                <a:ea typeface="Roboto"/>
                <a:cs typeface="Roboto"/>
                <a:sym typeface="Roboto"/>
              </a:rPr>
              <a:t> será relativamente pequeña. Si hay valores de la variable alejados de μ</a:t>
            </a:r>
            <a:endParaRPr>
              <a:latin typeface="Roboto"/>
              <a:ea typeface="Roboto"/>
              <a:cs typeface="Roboto"/>
              <a:sym typeface="Roboto"/>
            </a:endParaRPr>
          </a:p>
          <a:p>
            <a:pPr indent="0" lvl="0" marL="0" rtl="0" algn="just">
              <a:spcBef>
                <a:spcPts val="0"/>
              </a:spcBef>
              <a:spcAft>
                <a:spcPts val="0"/>
              </a:spcAft>
              <a:buNone/>
            </a:pPr>
            <a:r>
              <a:rPr lang="en">
                <a:latin typeface="Roboto"/>
                <a:ea typeface="Roboto"/>
                <a:cs typeface="Roboto"/>
                <a:sym typeface="Roboto"/>
              </a:rPr>
              <a:t>que tengan alta probabilidad, entonces σ</a:t>
            </a:r>
            <a:r>
              <a:rPr baseline="30000" lang="en">
                <a:latin typeface="Roboto"/>
                <a:ea typeface="Roboto"/>
                <a:cs typeface="Roboto"/>
                <a:sym typeface="Roboto"/>
              </a:rPr>
              <a:t> 2 </a:t>
            </a:r>
            <a:r>
              <a:rPr lang="en">
                <a:latin typeface="Roboto"/>
                <a:ea typeface="Roboto"/>
                <a:cs typeface="Roboto"/>
                <a:sym typeface="Roboto"/>
              </a:rPr>
              <a:t>será grande.</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6"/>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Observaciones de la varianza</a:t>
            </a:r>
            <a:endParaRPr/>
          </a:p>
        </p:txBody>
      </p:sp>
      <p:sp>
        <p:nvSpPr>
          <p:cNvPr id="248" name="Google Shape;248;p46"/>
          <p:cNvSpPr txBox="1"/>
          <p:nvPr>
            <p:ph idx="1" type="body"/>
          </p:nvPr>
        </p:nvSpPr>
        <p:spPr>
          <a:xfrm>
            <a:off x="272299" y="977750"/>
            <a:ext cx="82698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3- σ</a:t>
            </a:r>
            <a:r>
              <a:rPr baseline="30000" lang="en">
                <a:solidFill>
                  <a:schemeClr val="dk1"/>
                </a:solidFill>
                <a:latin typeface="Roboto"/>
                <a:ea typeface="Roboto"/>
                <a:cs typeface="Roboto"/>
                <a:sym typeface="Roboto"/>
              </a:rPr>
              <a:t> 2 </a:t>
            </a:r>
            <a:r>
              <a:rPr lang="en">
                <a:solidFill>
                  <a:schemeClr val="dk1"/>
                </a:solidFill>
                <a:latin typeface="Roboto"/>
                <a:ea typeface="Roboto"/>
                <a:cs typeface="Roboto"/>
                <a:sym typeface="Roboto"/>
              </a:rPr>
              <a:t>está expresado en las unidades de medida de X al cuadrado, mientras que σ está expresada en las mismas unidades de medida que X .</a:t>
            </a:r>
            <a:endParaRPr>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4- 	-&gt; V ( aX ) = a 2 V ( X )</a:t>
            </a:r>
            <a:endParaRPr>
              <a:solidFill>
                <a:schemeClr val="dk1"/>
              </a:solidFill>
              <a:latin typeface="Roboto"/>
              <a:ea typeface="Roboto"/>
              <a:cs typeface="Roboto"/>
              <a:sym typeface="Roboto"/>
            </a:endParaRPr>
          </a:p>
          <a:p>
            <a:pPr indent="457200" lvl="0" marL="0" rtl="0" algn="just">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-&gt; V ( X + b ) = V ( X )</a:t>
            </a:r>
            <a:endParaRPr>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Teorema Central del Límite</a:t>
            </a:r>
            <a:endParaRPr/>
          </a:p>
        </p:txBody>
      </p:sp>
      <p:pic>
        <p:nvPicPr>
          <p:cNvPr id="254" name="Google Shape;254;p47"/>
          <p:cNvPicPr preferRelativeResize="0"/>
          <p:nvPr/>
        </p:nvPicPr>
        <p:blipFill rotWithShape="1">
          <a:blip r:embed="rId3">
            <a:alphaModFix/>
          </a:blip>
          <a:srcRect b="0" l="0" r="1526" t="2534"/>
          <a:stretch/>
        </p:blipFill>
        <p:spPr>
          <a:xfrm>
            <a:off x="42225" y="1124925"/>
            <a:ext cx="8920301" cy="2795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Teorema Central del límite</a:t>
            </a:r>
            <a:endParaRPr/>
          </a:p>
        </p:txBody>
      </p:sp>
      <p:sp>
        <p:nvSpPr>
          <p:cNvPr id="260" name="Google Shape;260;p48"/>
          <p:cNvSpPr txBox="1"/>
          <p:nvPr>
            <p:ph idx="1" type="body"/>
          </p:nvPr>
        </p:nvSpPr>
        <p:spPr>
          <a:xfrm>
            <a:off x="326549" y="1125075"/>
            <a:ext cx="8490300" cy="3184200"/>
          </a:xfrm>
          <a:prstGeom prst="rect">
            <a:avLst/>
          </a:prstGeom>
        </p:spPr>
        <p:txBody>
          <a:bodyPr anchorCtr="0" anchor="t" bIns="76025" lIns="76025" spcFirstLastPara="1" rIns="76025" wrap="square" tIns="76025">
            <a:noAutofit/>
          </a:bodyPr>
          <a:lstStyle/>
          <a:p>
            <a:pPr indent="-342900" lvl="0" marL="457200" rtl="0" algn="just">
              <a:spcBef>
                <a:spcPts val="0"/>
              </a:spcBef>
              <a:spcAft>
                <a:spcPts val="0"/>
              </a:spcAft>
              <a:buClr>
                <a:schemeClr val="dk1"/>
              </a:buClr>
              <a:buSzPts val="1800"/>
              <a:buFont typeface="Roboto"/>
              <a:buChar char="●"/>
            </a:pPr>
            <a:r>
              <a:rPr lang="en">
                <a:solidFill>
                  <a:schemeClr val="dk1"/>
                </a:solidFill>
                <a:latin typeface="Roboto"/>
                <a:ea typeface="Roboto"/>
                <a:cs typeface="Roboto"/>
                <a:sym typeface="Roboto"/>
              </a:rPr>
              <a:t>Cuando el tamaño de la muestra es lo suficientemente grande, la distribución de las medias sigue aproximadamente una distribución normal.</a:t>
            </a:r>
            <a:br>
              <a:rPr lang="en">
                <a:solidFill>
                  <a:schemeClr val="dk1"/>
                </a:solidFill>
                <a:latin typeface="Roboto"/>
                <a:ea typeface="Roboto"/>
                <a:cs typeface="Roboto"/>
                <a:sym typeface="Roboto"/>
              </a:rPr>
            </a:br>
            <a:r>
              <a:rPr b="1" lang="en">
                <a:solidFill>
                  <a:schemeClr val="dk1"/>
                </a:solidFill>
                <a:highlight>
                  <a:srgbClr val="FF00FF"/>
                </a:highlight>
                <a:latin typeface="Roboto"/>
                <a:ea typeface="Roboto"/>
                <a:cs typeface="Roboto"/>
                <a:sym typeface="Roboto"/>
              </a:rPr>
              <a:t>El suficientemente grande dependerá del contexto del problema que estemos analizando. El teorema rigurosamente pide que sea infinito</a:t>
            </a:r>
            <a:endParaRPr b="1">
              <a:solidFill>
                <a:schemeClr val="dk1"/>
              </a:solidFill>
              <a:highlight>
                <a:srgbClr val="FF00FF"/>
              </a:highlight>
              <a:latin typeface="Roboto"/>
              <a:ea typeface="Roboto"/>
              <a:cs typeface="Roboto"/>
              <a:sym typeface="Roboto"/>
            </a:endParaRPr>
          </a:p>
          <a:p>
            <a:pPr indent="0" lvl="0" marL="457200" rtl="0" algn="just">
              <a:spcBef>
                <a:spcPts val="0"/>
              </a:spcBef>
              <a:spcAft>
                <a:spcPts val="0"/>
              </a:spcAft>
              <a:buNone/>
            </a:pPr>
            <a:r>
              <a:t/>
            </a:r>
            <a:endParaRPr>
              <a:solidFill>
                <a:schemeClr val="dk1"/>
              </a:solidFill>
              <a:latin typeface="Roboto"/>
              <a:ea typeface="Roboto"/>
              <a:cs typeface="Roboto"/>
              <a:sym typeface="Roboto"/>
            </a:endParaRPr>
          </a:p>
          <a:p>
            <a:pPr indent="-342900" lvl="0" marL="457200" rtl="0" algn="just">
              <a:spcBef>
                <a:spcPts val="0"/>
              </a:spcBef>
              <a:spcAft>
                <a:spcPts val="0"/>
              </a:spcAft>
              <a:buClr>
                <a:schemeClr val="dk1"/>
              </a:buClr>
              <a:buSzPts val="1800"/>
              <a:buFont typeface="Roboto"/>
              <a:buChar char="●"/>
            </a:pPr>
            <a:r>
              <a:rPr lang="en">
                <a:solidFill>
                  <a:schemeClr val="dk1"/>
                </a:solidFill>
                <a:latin typeface="Roboto"/>
                <a:ea typeface="Roboto"/>
                <a:cs typeface="Roboto"/>
                <a:sym typeface="Roboto"/>
              </a:rPr>
              <a:t> El teorema se aplica independientemente de la forma de la distribución de la población. </a:t>
            </a:r>
            <a:endParaRPr>
              <a:solidFill>
                <a:schemeClr val="dk1"/>
              </a:solidFill>
              <a:latin typeface="Roboto"/>
              <a:ea typeface="Roboto"/>
              <a:cs typeface="Roboto"/>
              <a:sym typeface="Roboto"/>
            </a:endParaRPr>
          </a:p>
          <a:p>
            <a:pPr indent="0" lvl="0" marL="457200" rtl="0" algn="just">
              <a:spcBef>
                <a:spcPts val="0"/>
              </a:spcBef>
              <a:spcAft>
                <a:spcPts val="0"/>
              </a:spcAft>
              <a:buNone/>
            </a:pPr>
            <a:r>
              <a:t/>
            </a:r>
            <a:endParaRPr>
              <a:solidFill>
                <a:schemeClr val="dk1"/>
              </a:solidFill>
              <a:latin typeface="Roboto"/>
              <a:ea typeface="Roboto"/>
              <a:cs typeface="Roboto"/>
              <a:sym typeface="Roboto"/>
            </a:endParaRPr>
          </a:p>
          <a:p>
            <a:pPr indent="-342900" lvl="0" marL="457200" rtl="0" algn="just">
              <a:spcBef>
                <a:spcPts val="0"/>
              </a:spcBef>
              <a:spcAft>
                <a:spcPts val="0"/>
              </a:spcAft>
              <a:buClr>
                <a:schemeClr val="dk1"/>
              </a:buClr>
              <a:buSzPts val="1800"/>
              <a:buFont typeface="Roboto"/>
              <a:buChar char="●"/>
            </a:pPr>
            <a:r>
              <a:rPr lang="en">
                <a:solidFill>
                  <a:schemeClr val="dk1"/>
                </a:solidFill>
                <a:latin typeface="Roboto"/>
                <a:ea typeface="Roboto"/>
                <a:cs typeface="Roboto"/>
                <a:sym typeface="Roboto"/>
              </a:rPr>
              <a:t>El tamaño que debe tener la muestra depende de la forma de la distribución original.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Propiedades del TCL</a:t>
            </a:r>
            <a:endParaRPr/>
          </a:p>
        </p:txBody>
      </p:sp>
      <p:sp>
        <p:nvSpPr>
          <p:cNvPr id="266" name="Google Shape;266;p49"/>
          <p:cNvSpPr txBox="1"/>
          <p:nvPr>
            <p:ph idx="1" type="body"/>
          </p:nvPr>
        </p:nvSpPr>
        <p:spPr>
          <a:xfrm>
            <a:off x="0" y="1075150"/>
            <a:ext cx="8941800" cy="3184200"/>
          </a:xfrm>
          <a:prstGeom prst="rect">
            <a:avLst/>
          </a:prstGeom>
        </p:spPr>
        <p:txBody>
          <a:bodyPr anchorCtr="0" anchor="t" bIns="76025" lIns="76025" spcFirstLastPara="1" rIns="76025" wrap="square" tIns="76025">
            <a:noAutofit/>
          </a:bodyPr>
          <a:lstStyle/>
          <a:p>
            <a:pPr indent="-342900" lvl="0" marL="457200" rtl="0" algn="just">
              <a:lnSpc>
                <a:spcPct val="115000"/>
              </a:lnSpc>
              <a:spcBef>
                <a:spcPts val="0"/>
              </a:spcBef>
              <a:spcAft>
                <a:spcPts val="0"/>
              </a:spcAft>
              <a:buClr>
                <a:schemeClr val="dk1"/>
              </a:buClr>
              <a:buSzPts val="1800"/>
              <a:buFont typeface="Roboto"/>
              <a:buChar char="●"/>
            </a:pPr>
            <a:r>
              <a:rPr lang="en">
                <a:solidFill>
                  <a:schemeClr val="dk1"/>
                </a:solidFill>
                <a:latin typeface="Roboto"/>
                <a:ea typeface="Roboto"/>
                <a:cs typeface="Roboto"/>
                <a:sym typeface="Roboto"/>
              </a:rPr>
              <a:t>El teorema del límite central garantiza una distribución aproximadamente normal cuando </a:t>
            </a:r>
            <a:r>
              <a:rPr i="1" lang="en">
                <a:solidFill>
                  <a:schemeClr val="dk1"/>
                </a:solidFill>
                <a:latin typeface="Roboto"/>
                <a:ea typeface="Roboto"/>
                <a:cs typeface="Roboto"/>
                <a:sym typeface="Roboto"/>
              </a:rPr>
              <a:t>n</a:t>
            </a:r>
            <a:r>
              <a:rPr lang="en">
                <a:solidFill>
                  <a:schemeClr val="dk1"/>
                </a:solidFill>
                <a:latin typeface="Roboto"/>
                <a:ea typeface="Roboto"/>
                <a:cs typeface="Roboto"/>
                <a:sym typeface="Roboto"/>
              </a:rPr>
              <a:t> es suficientemente grande.</a:t>
            </a:r>
            <a:br>
              <a:rPr lang="en">
                <a:solidFill>
                  <a:schemeClr val="dk1"/>
                </a:solidFill>
                <a:latin typeface="Roboto"/>
                <a:ea typeface="Roboto"/>
                <a:cs typeface="Roboto"/>
                <a:sym typeface="Roboto"/>
              </a:rPr>
            </a:br>
            <a:endParaRPr>
              <a:solidFill>
                <a:schemeClr val="dk1"/>
              </a:solidFill>
              <a:latin typeface="Roboto"/>
              <a:ea typeface="Roboto"/>
              <a:cs typeface="Roboto"/>
              <a:sym typeface="Roboto"/>
            </a:endParaRPr>
          </a:p>
          <a:p>
            <a:pPr indent="-342900" lvl="0" marL="457200" rtl="0" algn="just">
              <a:lnSpc>
                <a:spcPct val="115000"/>
              </a:lnSpc>
              <a:spcBef>
                <a:spcPts val="0"/>
              </a:spcBef>
              <a:spcAft>
                <a:spcPts val="0"/>
              </a:spcAft>
              <a:buClr>
                <a:schemeClr val="dk1"/>
              </a:buClr>
              <a:buSzPts val="1800"/>
              <a:buFont typeface="Roboto"/>
              <a:buChar char="●"/>
            </a:pPr>
            <a:r>
              <a:rPr lang="en">
                <a:solidFill>
                  <a:schemeClr val="dk1"/>
                </a:solidFill>
                <a:latin typeface="Roboto"/>
                <a:ea typeface="Roboto"/>
                <a:cs typeface="Roboto"/>
                <a:sym typeface="Roboto"/>
              </a:rPr>
              <a:t>Existen diferentes versiones del teorema, en función de las condiciones utilizadas para asegurar la convergencia. Una de las más simples establece que es suficiente que las variables que se suman sean independientes, idénticamente distribuidas, con valor esperado y varianza finitas.</a:t>
            </a:r>
            <a:endParaRPr>
              <a:solidFill>
                <a:schemeClr val="dk1"/>
              </a:solidFill>
              <a:latin typeface="Roboto"/>
              <a:ea typeface="Roboto"/>
              <a:cs typeface="Roboto"/>
              <a:sym typeface="Roboto"/>
            </a:endParaRPr>
          </a:p>
          <a:p>
            <a:pPr indent="0" lvl="0" marL="457200" rtl="0" algn="just">
              <a:lnSpc>
                <a:spcPct val="115000"/>
              </a:lnSpc>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50"/>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Propiedades del TCL</a:t>
            </a:r>
            <a:endParaRPr/>
          </a:p>
        </p:txBody>
      </p:sp>
      <p:sp>
        <p:nvSpPr>
          <p:cNvPr id="272" name="Google Shape;272;p50"/>
          <p:cNvSpPr txBox="1"/>
          <p:nvPr>
            <p:ph idx="1" type="body"/>
          </p:nvPr>
        </p:nvSpPr>
        <p:spPr>
          <a:xfrm>
            <a:off x="-54800" y="681900"/>
            <a:ext cx="8941800" cy="3184200"/>
          </a:xfrm>
          <a:prstGeom prst="rect">
            <a:avLst/>
          </a:prstGeom>
        </p:spPr>
        <p:txBody>
          <a:bodyPr anchorCtr="0" anchor="t" bIns="76025" lIns="76025" spcFirstLastPara="1" rIns="76025" wrap="square" tIns="76025">
            <a:noAutofit/>
          </a:bodyPr>
          <a:lstStyle/>
          <a:p>
            <a:pPr indent="0" lvl="0" marL="457200" rtl="0" algn="just">
              <a:lnSpc>
                <a:spcPct val="115000"/>
              </a:lnSpc>
              <a:spcBef>
                <a:spcPts val="0"/>
              </a:spcBef>
              <a:spcAft>
                <a:spcPts val="0"/>
              </a:spcAft>
              <a:buNone/>
            </a:pPr>
            <a:r>
              <a:t/>
            </a:r>
            <a:endParaRPr>
              <a:solidFill>
                <a:schemeClr val="dk1"/>
              </a:solidFill>
              <a:latin typeface="Roboto"/>
              <a:ea typeface="Roboto"/>
              <a:cs typeface="Roboto"/>
              <a:sym typeface="Roboto"/>
            </a:endParaRPr>
          </a:p>
          <a:p>
            <a:pPr indent="-342900" lvl="0" marL="457200" rtl="0" algn="just">
              <a:lnSpc>
                <a:spcPct val="115000"/>
              </a:lnSpc>
              <a:spcBef>
                <a:spcPts val="0"/>
              </a:spcBef>
              <a:spcAft>
                <a:spcPts val="0"/>
              </a:spcAft>
              <a:buClr>
                <a:schemeClr val="dk1"/>
              </a:buClr>
              <a:buSzPts val="1800"/>
              <a:buFont typeface="Roboto"/>
              <a:buChar char="●"/>
            </a:pPr>
            <a:r>
              <a:rPr lang="en">
                <a:solidFill>
                  <a:schemeClr val="dk1"/>
                </a:solidFill>
                <a:latin typeface="Roboto"/>
                <a:ea typeface="Roboto"/>
                <a:cs typeface="Roboto"/>
                <a:sym typeface="Roboto"/>
              </a:rPr>
              <a:t>La aproximación entre las dos distribuciones es, en general, mayor en el centro de las mismas que en sus extremos o colas, motivo por el cual se prefiere el nombre "teorema del límite central" ("central" califica al límite, más que al teorema).</a:t>
            </a:r>
            <a:br>
              <a:rPr lang="en">
                <a:solidFill>
                  <a:schemeClr val="dk1"/>
                </a:solidFill>
                <a:latin typeface="Roboto"/>
                <a:ea typeface="Roboto"/>
                <a:cs typeface="Roboto"/>
                <a:sym typeface="Roboto"/>
              </a:rPr>
            </a:br>
            <a:endParaRPr>
              <a:solidFill>
                <a:schemeClr val="dk1"/>
              </a:solidFill>
              <a:latin typeface="Roboto"/>
              <a:ea typeface="Roboto"/>
              <a:cs typeface="Roboto"/>
              <a:sym typeface="Roboto"/>
            </a:endParaRPr>
          </a:p>
          <a:p>
            <a:pPr indent="-342900" lvl="0" marL="457200" rtl="0" algn="just">
              <a:lnSpc>
                <a:spcPct val="115000"/>
              </a:lnSpc>
              <a:spcBef>
                <a:spcPts val="0"/>
              </a:spcBef>
              <a:spcAft>
                <a:spcPts val="0"/>
              </a:spcAft>
              <a:buClr>
                <a:schemeClr val="dk1"/>
              </a:buClr>
              <a:buSzPts val="1800"/>
              <a:buFont typeface="Roboto"/>
              <a:buChar char="●"/>
            </a:pPr>
            <a:r>
              <a:rPr lang="en">
                <a:solidFill>
                  <a:schemeClr val="dk1"/>
                </a:solidFill>
                <a:latin typeface="Roboto"/>
                <a:ea typeface="Roboto"/>
                <a:cs typeface="Roboto"/>
                <a:sym typeface="Roboto"/>
              </a:rPr>
              <a:t>Este teorema, perteneciente a la teoría de la probabilidad, encuentra aplicación en muchos campos relacionados, tales como la inferencia estadística</a:t>
            </a:r>
            <a:endParaRPr>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51"/>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r</a:t>
            </a:r>
            <a:r>
              <a:rPr lang="en"/>
              <a:t>esumiendo : 4 propiedades básicas</a:t>
            </a:r>
            <a:endParaRPr/>
          </a:p>
        </p:txBody>
      </p:sp>
      <p:sp>
        <p:nvSpPr>
          <p:cNvPr id="278" name="Google Shape;278;p51"/>
          <p:cNvSpPr txBox="1"/>
          <p:nvPr>
            <p:ph idx="1" type="body"/>
          </p:nvPr>
        </p:nvSpPr>
        <p:spPr>
          <a:xfrm>
            <a:off x="174151" y="1042365"/>
            <a:ext cx="8327100" cy="3184200"/>
          </a:xfrm>
          <a:prstGeom prst="rect">
            <a:avLst/>
          </a:prstGeom>
        </p:spPr>
        <p:txBody>
          <a:bodyPr anchorCtr="0" anchor="t" bIns="76025" lIns="76025" spcFirstLastPara="1" rIns="76025" wrap="square" tIns="76025">
            <a:noAutofit/>
          </a:bodyPr>
          <a:lstStyle/>
          <a:p>
            <a:pPr indent="-342900" lvl="0" marL="457200" rtl="0" algn="l">
              <a:spcBef>
                <a:spcPts val="0"/>
              </a:spcBef>
              <a:spcAft>
                <a:spcPts val="0"/>
              </a:spcAft>
              <a:buClr>
                <a:schemeClr val="dk1"/>
              </a:buClr>
              <a:buSzPts val="1800"/>
              <a:buFont typeface="Roboto"/>
              <a:buChar char="●"/>
            </a:pPr>
            <a:r>
              <a:rPr lang="en">
                <a:solidFill>
                  <a:schemeClr val="dk1"/>
                </a:solidFill>
                <a:latin typeface="Roboto"/>
                <a:ea typeface="Roboto"/>
                <a:cs typeface="Roboto"/>
                <a:sym typeface="Roboto"/>
              </a:rPr>
              <a:t>a) la media de la distribución del promedio muestral es igual a la media de la población, cuando el tamaño de la muestra tiende al infinito; </a:t>
            </a:r>
            <a:br>
              <a:rPr lang="en">
                <a:solidFill>
                  <a:schemeClr val="dk1"/>
                </a:solidFill>
                <a:latin typeface="Roboto"/>
                <a:ea typeface="Roboto"/>
                <a:cs typeface="Roboto"/>
                <a:sym typeface="Roboto"/>
              </a:rPr>
            </a:br>
            <a:endParaRPr>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a:solidFill>
                  <a:schemeClr val="dk1"/>
                </a:solidFill>
                <a:latin typeface="Roboto"/>
                <a:ea typeface="Roboto"/>
                <a:cs typeface="Roboto"/>
                <a:sym typeface="Roboto"/>
              </a:rPr>
              <a:t>b) la varianza de la distribución de la media muestral es menor que la varianza de la población;</a:t>
            </a:r>
            <a:br>
              <a:rPr lang="en">
                <a:solidFill>
                  <a:schemeClr val="dk1"/>
                </a:solidFill>
                <a:latin typeface="Roboto"/>
                <a:ea typeface="Roboto"/>
                <a:cs typeface="Roboto"/>
                <a:sym typeface="Roboto"/>
              </a:rPr>
            </a:br>
            <a:endParaRPr>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a:solidFill>
                  <a:schemeClr val="dk1"/>
                </a:solidFill>
                <a:latin typeface="Roboto"/>
                <a:ea typeface="Roboto"/>
                <a:cs typeface="Roboto"/>
                <a:sym typeface="Roboto"/>
              </a:rPr>
              <a:t> c) la forma de la distribución muestral tiende a ser acampanada en la medida que se incrementa el tamaño muestral, y aproximadamente normal, de manera independiente de la forma de la distribución en la población;</a:t>
            </a:r>
            <a:br>
              <a:rPr lang="en">
                <a:solidFill>
                  <a:schemeClr val="dk1"/>
                </a:solidFill>
                <a:latin typeface="Roboto"/>
                <a:ea typeface="Roboto"/>
                <a:cs typeface="Roboto"/>
                <a:sym typeface="Roboto"/>
              </a:rPr>
            </a:br>
            <a:endParaRPr>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a:solidFill>
                  <a:schemeClr val="dk1"/>
                </a:solidFill>
                <a:latin typeface="Roboto"/>
                <a:ea typeface="Roboto"/>
                <a:cs typeface="Roboto"/>
                <a:sym typeface="Roboto"/>
              </a:rPr>
              <a:t>d) La forma de la distribución muestral crece en altura y decrece en dispersión en la medida que el tamaño muestral crece.</a:t>
            </a:r>
            <a:endParaRPr>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52"/>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Teorema Central del Límite</a:t>
            </a:r>
            <a:endParaRPr/>
          </a:p>
        </p:txBody>
      </p:sp>
      <p:pic>
        <p:nvPicPr>
          <p:cNvPr id="284" name="Google Shape;284;p52"/>
          <p:cNvPicPr preferRelativeResize="0"/>
          <p:nvPr/>
        </p:nvPicPr>
        <p:blipFill>
          <a:blip r:embed="rId3">
            <a:alphaModFix/>
          </a:blip>
          <a:stretch>
            <a:fillRect/>
          </a:stretch>
        </p:blipFill>
        <p:spPr>
          <a:xfrm>
            <a:off x="1605394" y="1506489"/>
            <a:ext cx="2476500" cy="1647825"/>
          </a:xfrm>
          <a:prstGeom prst="rect">
            <a:avLst/>
          </a:prstGeom>
          <a:noFill/>
          <a:ln>
            <a:noFill/>
          </a:ln>
        </p:spPr>
      </p:pic>
      <p:pic>
        <p:nvPicPr>
          <p:cNvPr id="285" name="Google Shape;285;p52"/>
          <p:cNvPicPr preferRelativeResize="0"/>
          <p:nvPr/>
        </p:nvPicPr>
        <p:blipFill>
          <a:blip r:embed="rId4">
            <a:alphaModFix/>
          </a:blip>
          <a:stretch>
            <a:fillRect/>
          </a:stretch>
        </p:blipFill>
        <p:spPr>
          <a:xfrm>
            <a:off x="4862619" y="1506489"/>
            <a:ext cx="2476500" cy="1647825"/>
          </a:xfrm>
          <a:prstGeom prst="rect">
            <a:avLst/>
          </a:prstGeom>
          <a:noFill/>
          <a:ln>
            <a:noFill/>
          </a:ln>
        </p:spPr>
      </p:pic>
      <p:sp>
        <p:nvSpPr>
          <p:cNvPr id="286" name="Google Shape;286;p52"/>
          <p:cNvSpPr txBox="1"/>
          <p:nvPr/>
        </p:nvSpPr>
        <p:spPr>
          <a:xfrm>
            <a:off x="326550" y="1112000"/>
            <a:ext cx="2571600" cy="3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Distribución uniforme </a:t>
            </a:r>
            <a:endParaRPr b="1"/>
          </a:p>
        </p:txBody>
      </p:sp>
      <p:sp>
        <p:nvSpPr>
          <p:cNvPr id="287" name="Google Shape;287;p52"/>
          <p:cNvSpPr txBox="1"/>
          <p:nvPr/>
        </p:nvSpPr>
        <p:spPr>
          <a:xfrm>
            <a:off x="4828125" y="3301150"/>
            <a:ext cx="3097800" cy="36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Histograma que conseguimos luego de medir 1000  veces una característica de los individuos de esa población</a:t>
            </a:r>
            <a:endParaRPr/>
          </a:p>
        </p:txBody>
      </p:sp>
      <p:sp>
        <p:nvSpPr>
          <p:cNvPr id="288" name="Google Shape;288;p52"/>
          <p:cNvSpPr txBox="1"/>
          <p:nvPr/>
        </p:nvSpPr>
        <p:spPr>
          <a:xfrm>
            <a:off x="1440063" y="3359675"/>
            <a:ext cx="32001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En la medición de pocos casos vemos que es marcadamente simétrica pero no se acerca a la gráfica de una normal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53"/>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solidFill>
                  <a:schemeClr val="lt1"/>
                </a:solidFill>
              </a:rPr>
              <a:t>Teorema Central del límite</a:t>
            </a:r>
            <a:endParaRPr/>
          </a:p>
        </p:txBody>
      </p:sp>
      <p:sp>
        <p:nvSpPr>
          <p:cNvPr id="294" name="Google Shape;294;p53"/>
          <p:cNvSpPr txBox="1"/>
          <p:nvPr>
            <p:ph idx="1" type="body"/>
          </p:nvPr>
        </p:nvSpPr>
        <p:spPr>
          <a:xfrm>
            <a:off x="176726" y="1201065"/>
            <a:ext cx="40635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b="1" lang="en" sz="1400"/>
              <a:t>Función Exponencial</a:t>
            </a:r>
            <a:endParaRPr b="1" sz="1400"/>
          </a:p>
        </p:txBody>
      </p:sp>
      <p:sp>
        <p:nvSpPr>
          <p:cNvPr id="295" name="Google Shape;295;p53"/>
          <p:cNvSpPr txBox="1"/>
          <p:nvPr>
            <p:ph idx="2" type="body"/>
          </p:nvPr>
        </p:nvSpPr>
        <p:spPr>
          <a:xfrm>
            <a:off x="176719" y="3302515"/>
            <a:ext cx="4063500" cy="15186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t>La gráfica de pocos casos nos mostrará un dibujo asimétrico y no normal</a:t>
            </a:r>
            <a:endParaRPr/>
          </a:p>
        </p:txBody>
      </p:sp>
      <p:sp>
        <p:nvSpPr>
          <p:cNvPr id="296" name="Google Shape;296;p53"/>
          <p:cNvSpPr txBox="1"/>
          <p:nvPr>
            <p:ph idx="3" type="body"/>
          </p:nvPr>
        </p:nvSpPr>
        <p:spPr>
          <a:xfrm>
            <a:off x="4651719" y="3302527"/>
            <a:ext cx="4063500" cy="15186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t>Con gran cantidad de casos nos acercamos a una campana de Gauss</a:t>
            </a:r>
            <a:endParaRPr/>
          </a:p>
        </p:txBody>
      </p:sp>
      <p:pic>
        <p:nvPicPr>
          <p:cNvPr id="297" name="Google Shape;297;p53"/>
          <p:cNvPicPr preferRelativeResize="0"/>
          <p:nvPr/>
        </p:nvPicPr>
        <p:blipFill>
          <a:blip r:embed="rId3">
            <a:alphaModFix/>
          </a:blip>
          <a:stretch>
            <a:fillRect/>
          </a:stretch>
        </p:blipFill>
        <p:spPr>
          <a:xfrm>
            <a:off x="1262925" y="1524214"/>
            <a:ext cx="2476500" cy="1647825"/>
          </a:xfrm>
          <a:prstGeom prst="rect">
            <a:avLst/>
          </a:prstGeom>
          <a:noFill/>
          <a:ln>
            <a:noFill/>
          </a:ln>
        </p:spPr>
      </p:pic>
      <p:pic>
        <p:nvPicPr>
          <p:cNvPr id="298" name="Google Shape;298;p53"/>
          <p:cNvPicPr preferRelativeResize="0"/>
          <p:nvPr/>
        </p:nvPicPr>
        <p:blipFill>
          <a:blip r:embed="rId4">
            <a:alphaModFix/>
          </a:blip>
          <a:stretch>
            <a:fillRect/>
          </a:stretch>
        </p:blipFill>
        <p:spPr>
          <a:xfrm>
            <a:off x="4885475" y="1514864"/>
            <a:ext cx="2476500" cy="1647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Introducción</a:t>
            </a:r>
            <a:endParaRPr/>
          </a:p>
        </p:txBody>
      </p:sp>
      <p:sp>
        <p:nvSpPr>
          <p:cNvPr id="121" name="Google Shape;121;p27"/>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rPr lang="en" sz="1800">
                <a:latin typeface="Roboto"/>
                <a:ea typeface="Roboto"/>
                <a:cs typeface="Roboto"/>
                <a:sym typeface="Roboto"/>
              </a:rPr>
              <a:t>La inferencia estadística es el conjunto de métodos y técnicas que permiten inducir, a partir de la información empírica proporcionada por una muestra, cual es el comportamiento de una determinada población con un riesgo de error medible en términos de probabilidad.</a:t>
            </a:r>
            <a:endParaRPr sz="18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600">
              <a:latin typeface="Roboto"/>
              <a:ea typeface="Roboto"/>
              <a:cs typeface="Roboto"/>
              <a:sym typeface="Roboto"/>
            </a:endParaRPr>
          </a:p>
          <a:p>
            <a:pPr indent="0" lvl="0" marL="0" rtl="0" algn="just">
              <a:spcBef>
                <a:spcPts val="0"/>
              </a:spcBef>
              <a:spcAft>
                <a:spcPts val="0"/>
              </a:spcAft>
              <a:buNone/>
            </a:pPr>
            <a:r>
              <a:t/>
            </a:r>
            <a:endParaRPr sz="260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54"/>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Estadísticos usuales</a:t>
            </a:r>
            <a:endParaRPr/>
          </a:p>
        </p:txBody>
      </p:sp>
      <p:sp>
        <p:nvSpPr>
          <p:cNvPr id="304" name="Google Shape;304;p54"/>
          <p:cNvSpPr txBox="1"/>
          <p:nvPr>
            <p:ph idx="1" type="body"/>
          </p:nvPr>
        </p:nvSpPr>
        <p:spPr>
          <a:xfrm>
            <a:off x="326551" y="1748340"/>
            <a:ext cx="40635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b="1" lang="en" sz="2400"/>
              <a:t>Sea X</a:t>
            </a:r>
            <a:r>
              <a:rPr b="1" baseline="-25000" lang="en" sz="2400"/>
              <a:t>1</a:t>
            </a:r>
            <a:r>
              <a:rPr b="1" lang="en" sz="2400"/>
              <a:t>, X</a:t>
            </a:r>
            <a:r>
              <a:rPr b="1" baseline="-25000" lang="en" sz="2400"/>
              <a:t> 2</a:t>
            </a:r>
            <a:r>
              <a:rPr b="1" lang="en" sz="2400"/>
              <a:t> ,..., X</a:t>
            </a:r>
            <a:r>
              <a:rPr b="1" baseline="-25000" lang="en" sz="2400"/>
              <a:t>n</a:t>
            </a:r>
            <a:r>
              <a:rPr b="1" lang="en" sz="2400"/>
              <a:t> una muestra aleatoria de una variable aleatoria X donde</a:t>
            </a:r>
            <a:br>
              <a:rPr b="1" lang="en" sz="2400"/>
            </a:br>
            <a:endParaRPr b="1" sz="2400"/>
          </a:p>
          <a:p>
            <a:pPr indent="0" lvl="0" marL="0" rtl="0" algn="l">
              <a:spcBef>
                <a:spcPts val="0"/>
              </a:spcBef>
              <a:spcAft>
                <a:spcPts val="0"/>
              </a:spcAft>
              <a:buNone/>
            </a:pPr>
            <a:r>
              <a:rPr b="1" lang="en" sz="2400"/>
              <a:t> E ( X ) = μ </a:t>
            </a:r>
            <a:br>
              <a:rPr b="1" lang="en" sz="2400"/>
            </a:br>
            <a:endParaRPr b="1" sz="2400"/>
          </a:p>
          <a:p>
            <a:pPr indent="0" lvl="0" marL="0" rtl="0" algn="l">
              <a:spcBef>
                <a:spcPts val="0"/>
              </a:spcBef>
              <a:spcAft>
                <a:spcPts val="0"/>
              </a:spcAft>
              <a:buNone/>
            </a:pPr>
            <a:r>
              <a:rPr b="1" lang="en" sz="2400"/>
              <a:t> V ( X ) = σ</a:t>
            </a:r>
            <a:r>
              <a:rPr b="1" baseline="30000" lang="en" sz="2400"/>
              <a:t>2</a:t>
            </a:r>
            <a:endParaRPr b="1" baseline="30000" sz="2400"/>
          </a:p>
        </p:txBody>
      </p:sp>
      <p:sp>
        <p:nvSpPr>
          <p:cNvPr id="305" name="Google Shape;305;p54"/>
          <p:cNvSpPr txBox="1"/>
          <p:nvPr>
            <p:ph idx="2" type="body"/>
          </p:nvPr>
        </p:nvSpPr>
        <p:spPr>
          <a:xfrm>
            <a:off x="4593275" y="1036546"/>
            <a:ext cx="4063500" cy="9618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sz="1800"/>
              <a:t>Si desconocemos μ un estadístico que se utiliza para estimar </a:t>
            </a:r>
            <a:r>
              <a:rPr lang="en" sz="1800"/>
              <a:t>este</a:t>
            </a:r>
            <a:r>
              <a:rPr lang="en" sz="1800"/>
              <a:t> parámetro es la media o promedio </a:t>
            </a:r>
            <a:endParaRPr sz="1800"/>
          </a:p>
        </p:txBody>
      </p:sp>
      <p:sp>
        <p:nvSpPr>
          <p:cNvPr id="306" name="Google Shape;306;p54"/>
          <p:cNvSpPr txBox="1"/>
          <p:nvPr>
            <p:ph idx="3" type="body"/>
          </p:nvPr>
        </p:nvSpPr>
        <p:spPr>
          <a:xfrm>
            <a:off x="4593275" y="2057849"/>
            <a:ext cx="4063500" cy="20709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sz="1800">
                <a:solidFill>
                  <a:schemeClr val="dk1"/>
                </a:solidFill>
              </a:rPr>
              <a:t>Análogamente si se desconoce σ</a:t>
            </a:r>
            <a:r>
              <a:rPr baseline="30000" lang="en" sz="1800">
                <a:solidFill>
                  <a:schemeClr val="dk1"/>
                </a:solidFill>
              </a:rPr>
              <a:t>2</a:t>
            </a:r>
            <a:r>
              <a:rPr lang="en" sz="1800">
                <a:solidFill>
                  <a:schemeClr val="dk1"/>
                </a:solidFill>
              </a:rPr>
              <a:t> un estadístico usado para tener alguna información sobre ese parámetro es la varianza muestral</a:t>
            </a:r>
            <a:endParaRPr sz="1800">
              <a:solidFill>
                <a:schemeClr val="dk1"/>
              </a:solidFill>
            </a:endParaRPr>
          </a:p>
          <a:p>
            <a:pPr indent="0" lvl="0" marL="0" rtl="0" algn="just">
              <a:spcBef>
                <a:spcPts val="0"/>
              </a:spcBef>
              <a:spcAft>
                <a:spcPts val="0"/>
              </a:spcAft>
              <a:buNone/>
            </a:pPr>
            <a:r>
              <a:t/>
            </a:r>
            <a:endParaRPr sz="1800"/>
          </a:p>
          <a:p>
            <a:pPr indent="0" lvl="0" marL="0" rtl="0" algn="just">
              <a:spcBef>
                <a:spcPts val="0"/>
              </a:spcBef>
              <a:spcAft>
                <a:spcPts val="0"/>
              </a:spcAft>
              <a:buNone/>
            </a:pPr>
            <a:r>
              <a:t/>
            </a:r>
            <a:endParaRPr sz="1800"/>
          </a:p>
          <a:p>
            <a:pPr indent="0" lvl="0" marL="0" rtl="0" algn="just">
              <a:spcBef>
                <a:spcPts val="0"/>
              </a:spcBef>
              <a:spcAft>
                <a:spcPts val="0"/>
              </a:spcAft>
              <a:buNone/>
            </a:pPr>
            <a:r>
              <a:rPr lang="en" sz="1800"/>
              <a:t>También se usa frecuentemente la desviación estándar muestral</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55"/>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Estimadores puntuales</a:t>
            </a:r>
            <a:endParaRPr/>
          </a:p>
        </p:txBody>
      </p:sp>
      <p:sp>
        <p:nvSpPr>
          <p:cNvPr id="312" name="Google Shape;312;p55"/>
          <p:cNvSpPr txBox="1"/>
          <p:nvPr>
            <p:ph idx="1" type="body"/>
          </p:nvPr>
        </p:nvSpPr>
        <p:spPr>
          <a:xfrm>
            <a:off x="250350" y="1118575"/>
            <a:ext cx="8490300" cy="30366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a:latin typeface="Roboto"/>
                <a:ea typeface="Roboto"/>
                <a:cs typeface="Roboto"/>
                <a:sym typeface="Roboto"/>
              </a:rPr>
              <a:t>Cuando un estadístico se utiliza para estimar un parámetro desconocido se lo llama estimador puntual. </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rPr lang="en">
                <a:latin typeface="Roboto"/>
                <a:ea typeface="Roboto"/>
                <a:cs typeface="Roboto"/>
                <a:sym typeface="Roboto"/>
              </a:rPr>
              <a:t>Lo que se desea de un estimador puntual es que tome valores “próximos” al verdadero parámetro.</a:t>
            </a:r>
            <a:endParaRPr>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Puede ocurrir que se tenga más de un estimador para un parámetro, por ejemplo para estimar la media muestral se pueden considerar el promedio muestral, o también la semisuma entre X</a:t>
            </a:r>
            <a:r>
              <a:rPr baseline="-25000" lang="en">
                <a:solidFill>
                  <a:schemeClr val="dk1"/>
                </a:solidFill>
                <a:latin typeface="Roboto"/>
                <a:ea typeface="Roboto"/>
                <a:cs typeface="Roboto"/>
                <a:sym typeface="Roboto"/>
              </a:rPr>
              <a:t>1</a:t>
            </a:r>
            <a:r>
              <a:rPr lang="en">
                <a:solidFill>
                  <a:schemeClr val="dk1"/>
                </a:solidFill>
                <a:latin typeface="Roboto"/>
                <a:ea typeface="Roboto"/>
                <a:cs typeface="Roboto"/>
                <a:sym typeface="Roboto"/>
              </a:rPr>
              <a:t> y X</a:t>
            </a:r>
            <a:r>
              <a:rPr baseline="-25000" lang="en">
                <a:solidFill>
                  <a:schemeClr val="dk1"/>
                </a:solidFill>
                <a:latin typeface="Roboto"/>
                <a:ea typeface="Roboto"/>
                <a:cs typeface="Roboto"/>
                <a:sym typeface="Roboto"/>
              </a:rPr>
              <a:t>n</a:t>
            </a:r>
            <a:endParaRPr>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6"/>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just">
              <a:spcBef>
                <a:spcPts val="0"/>
              </a:spcBef>
              <a:spcAft>
                <a:spcPts val="0"/>
              </a:spcAft>
              <a:buNone/>
            </a:pPr>
            <a:r>
              <a:rPr lang="en"/>
              <a:t>Estimadores puntuales</a:t>
            </a:r>
            <a:endParaRPr/>
          </a:p>
        </p:txBody>
      </p:sp>
      <p:sp>
        <p:nvSpPr>
          <p:cNvPr id="318" name="Google Shape;318;p56"/>
          <p:cNvSpPr txBox="1"/>
          <p:nvPr>
            <p:ph idx="1" type="body"/>
          </p:nvPr>
        </p:nvSpPr>
        <p:spPr>
          <a:xfrm>
            <a:off x="326549" y="1347175"/>
            <a:ext cx="8490300" cy="3184200"/>
          </a:xfrm>
          <a:prstGeom prst="rect">
            <a:avLst/>
          </a:prstGeom>
        </p:spPr>
        <p:txBody>
          <a:bodyPr anchorCtr="0" anchor="t" bIns="76025" lIns="76025" spcFirstLastPara="1" rIns="76025" wrap="square" tIns="76025">
            <a:noAutofit/>
          </a:bodyPr>
          <a:lstStyle/>
          <a:p>
            <a:pPr indent="0" lvl="0" marL="0" rtl="0" algn="just">
              <a:lnSpc>
                <a:spcPct val="115000"/>
              </a:lnSpc>
              <a:spcBef>
                <a:spcPts val="0"/>
              </a:spcBef>
              <a:spcAft>
                <a:spcPts val="0"/>
              </a:spcAft>
              <a:buClr>
                <a:schemeClr val="dk1"/>
              </a:buClr>
              <a:buSzPts val="1100"/>
              <a:buFont typeface="Arial"/>
              <a:buNone/>
            </a:pPr>
            <a:r>
              <a:rPr lang="en">
                <a:latin typeface="Roboto"/>
                <a:ea typeface="Roboto"/>
                <a:cs typeface="Roboto"/>
                <a:sym typeface="Roboto"/>
              </a:rPr>
              <a:t>La media de la muestra (por ejemplo el valor que tomará nuestro estadístico) generalmente no es exactamente la misma que la media de la población. Esta diferencia puede ser causada por muchos factores, incluido un diseño de encuesta deficiente, métodos de muestreo sesgados y la aleatoriedad inherente a extraer una muestra de una población</a:t>
            </a:r>
            <a:endParaRPr>
              <a:latin typeface="Roboto"/>
              <a:ea typeface="Roboto"/>
              <a:cs typeface="Roboto"/>
              <a:sym typeface="Roboto"/>
            </a:endParaRPr>
          </a:p>
          <a:p>
            <a:pPr indent="0" lvl="0" marL="0" rtl="0" algn="just">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7"/>
          <p:cNvSpPr/>
          <p:nvPr/>
        </p:nvSpPr>
        <p:spPr>
          <a:xfrm>
            <a:off x="5287100" y="1807625"/>
            <a:ext cx="3524400" cy="186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7"/>
          <p:cNvSpPr/>
          <p:nvPr/>
        </p:nvSpPr>
        <p:spPr>
          <a:xfrm>
            <a:off x="257900" y="1807625"/>
            <a:ext cx="3524400" cy="186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sz="3200"/>
              <a:t>Criterios para evaluar estimadores puntuales</a:t>
            </a:r>
            <a:endParaRPr sz="3200"/>
          </a:p>
        </p:txBody>
      </p:sp>
      <p:sp>
        <p:nvSpPr>
          <p:cNvPr id="326" name="Google Shape;326;p57"/>
          <p:cNvSpPr txBox="1"/>
          <p:nvPr>
            <p:ph idx="3" type="body"/>
          </p:nvPr>
        </p:nvSpPr>
        <p:spPr>
          <a:xfrm>
            <a:off x="4082044" y="2374702"/>
            <a:ext cx="4063500" cy="15186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sz="3000"/>
              <a:t>vs </a:t>
            </a:r>
            <a:endParaRPr sz="3000"/>
          </a:p>
        </p:txBody>
      </p:sp>
      <p:pic>
        <p:nvPicPr>
          <p:cNvPr id="327" name="Google Shape;327;p57"/>
          <p:cNvPicPr preferRelativeResize="0"/>
          <p:nvPr/>
        </p:nvPicPr>
        <p:blipFill>
          <a:blip r:embed="rId3">
            <a:alphaModFix/>
          </a:blip>
          <a:stretch>
            <a:fillRect/>
          </a:stretch>
        </p:blipFill>
        <p:spPr>
          <a:xfrm>
            <a:off x="407700" y="1819797"/>
            <a:ext cx="2873250" cy="1628625"/>
          </a:xfrm>
          <a:prstGeom prst="rect">
            <a:avLst/>
          </a:prstGeom>
          <a:noFill/>
          <a:ln>
            <a:noFill/>
          </a:ln>
        </p:spPr>
      </p:pic>
      <p:pic>
        <p:nvPicPr>
          <p:cNvPr id="328" name="Google Shape;328;p57"/>
          <p:cNvPicPr preferRelativeResize="0"/>
          <p:nvPr/>
        </p:nvPicPr>
        <p:blipFill>
          <a:blip r:embed="rId4">
            <a:alphaModFix/>
          </a:blip>
          <a:stretch>
            <a:fillRect/>
          </a:stretch>
        </p:blipFill>
        <p:spPr>
          <a:xfrm>
            <a:off x="5291975" y="1966825"/>
            <a:ext cx="3524525" cy="1518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Sesgo de un estimador puntual</a:t>
            </a:r>
            <a:endParaRPr/>
          </a:p>
        </p:txBody>
      </p:sp>
      <p:sp>
        <p:nvSpPr>
          <p:cNvPr id="334" name="Google Shape;334;p58"/>
          <p:cNvSpPr txBox="1"/>
          <p:nvPr>
            <p:ph idx="1" type="body"/>
          </p:nvPr>
        </p:nvSpPr>
        <p:spPr>
          <a:xfrm>
            <a:off x="326550" y="1347175"/>
            <a:ext cx="8284200" cy="14778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a:latin typeface="Roboto"/>
                <a:ea typeface="Roboto"/>
                <a:cs typeface="Roboto"/>
                <a:sym typeface="Roboto"/>
              </a:rPr>
              <a:t>Se dice que el estimador puntual Θ̂ es un estimador insesgado del parámetro θ si E Θ̂ = θ cualquiera sea el valor verdadero de θ</a:t>
            </a:r>
            <a:endParaRPr>
              <a:latin typeface="Roboto"/>
              <a:ea typeface="Roboto"/>
              <a:cs typeface="Roboto"/>
              <a:sym typeface="Roboto"/>
            </a:endParaRPr>
          </a:p>
        </p:txBody>
      </p:sp>
      <p:pic>
        <p:nvPicPr>
          <p:cNvPr id="335" name="Google Shape;335;p58"/>
          <p:cNvPicPr preferRelativeResize="0"/>
          <p:nvPr/>
        </p:nvPicPr>
        <p:blipFill>
          <a:blip r:embed="rId3">
            <a:alphaModFix/>
          </a:blip>
          <a:stretch>
            <a:fillRect/>
          </a:stretch>
        </p:blipFill>
        <p:spPr>
          <a:xfrm>
            <a:off x="1814350" y="3020350"/>
            <a:ext cx="5876925" cy="962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Ejemplo</a:t>
            </a:r>
            <a:endParaRPr/>
          </a:p>
        </p:txBody>
      </p:sp>
      <p:pic>
        <p:nvPicPr>
          <p:cNvPr id="341" name="Google Shape;341;p59"/>
          <p:cNvPicPr preferRelativeResize="0"/>
          <p:nvPr/>
        </p:nvPicPr>
        <p:blipFill>
          <a:blip r:embed="rId3">
            <a:alphaModFix/>
          </a:blip>
          <a:stretch>
            <a:fillRect/>
          </a:stretch>
        </p:blipFill>
        <p:spPr>
          <a:xfrm>
            <a:off x="326538" y="1347175"/>
            <a:ext cx="2790825" cy="2933700"/>
          </a:xfrm>
          <a:prstGeom prst="rect">
            <a:avLst/>
          </a:prstGeom>
          <a:noFill/>
          <a:ln>
            <a:noFill/>
          </a:ln>
        </p:spPr>
      </p:pic>
      <p:cxnSp>
        <p:nvCxnSpPr>
          <p:cNvPr id="342" name="Google Shape;342;p59"/>
          <p:cNvCxnSpPr/>
          <p:nvPr/>
        </p:nvCxnSpPr>
        <p:spPr>
          <a:xfrm flipH="1" rot="10800000">
            <a:off x="2583475" y="1702650"/>
            <a:ext cx="1934100" cy="2034600"/>
          </a:xfrm>
          <a:prstGeom prst="straightConnector1">
            <a:avLst/>
          </a:prstGeom>
          <a:noFill/>
          <a:ln cap="flat" cmpd="sng" w="9525">
            <a:solidFill>
              <a:schemeClr val="dk2"/>
            </a:solidFill>
            <a:prstDash val="solid"/>
            <a:round/>
            <a:headEnd len="med" w="med" type="none"/>
            <a:tailEnd len="med" w="med" type="triangle"/>
          </a:ln>
        </p:spPr>
      </p:cxnSp>
      <p:pic>
        <p:nvPicPr>
          <p:cNvPr id="343" name="Google Shape;343;p59"/>
          <p:cNvPicPr preferRelativeResize="0"/>
          <p:nvPr/>
        </p:nvPicPr>
        <p:blipFill>
          <a:blip r:embed="rId4">
            <a:alphaModFix/>
          </a:blip>
          <a:stretch>
            <a:fillRect/>
          </a:stretch>
        </p:blipFill>
        <p:spPr>
          <a:xfrm>
            <a:off x="5050975" y="1847839"/>
            <a:ext cx="2219325" cy="276225"/>
          </a:xfrm>
          <a:prstGeom prst="rect">
            <a:avLst/>
          </a:prstGeom>
          <a:noFill/>
          <a:ln>
            <a:noFill/>
          </a:ln>
        </p:spPr>
      </p:pic>
      <p:sp>
        <p:nvSpPr>
          <p:cNvPr id="344" name="Google Shape;344;p59"/>
          <p:cNvSpPr txBox="1"/>
          <p:nvPr/>
        </p:nvSpPr>
        <p:spPr>
          <a:xfrm>
            <a:off x="5802550" y="1234525"/>
            <a:ext cx="73356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9"/>
          <p:cNvSpPr txBox="1"/>
          <p:nvPr/>
        </p:nvSpPr>
        <p:spPr>
          <a:xfrm>
            <a:off x="4472500" y="1148575"/>
            <a:ext cx="37536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Pero, tratándose de las componentes de una muestra aleatoria es:</a:t>
            </a:r>
            <a:endParaRPr/>
          </a:p>
        </p:txBody>
      </p:sp>
      <p:cxnSp>
        <p:nvCxnSpPr>
          <p:cNvPr id="346" name="Google Shape;346;p59"/>
          <p:cNvCxnSpPr/>
          <p:nvPr/>
        </p:nvCxnSpPr>
        <p:spPr>
          <a:xfrm>
            <a:off x="5948225" y="2323400"/>
            <a:ext cx="0" cy="429900"/>
          </a:xfrm>
          <a:prstGeom prst="straightConnector1">
            <a:avLst/>
          </a:prstGeom>
          <a:noFill/>
          <a:ln cap="flat" cmpd="sng" w="9525">
            <a:solidFill>
              <a:schemeClr val="dk2"/>
            </a:solidFill>
            <a:prstDash val="solid"/>
            <a:round/>
            <a:headEnd len="med" w="med" type="none"/>
            <a:tailEnd len="med" w="med" type="triangle"/>
          </a:ln>
        </p:spPr>
      </p:cxnSp>
      <p:pic>
        <p:nvPicPr>
          <p:cNvPr id="347" name="Google Shape;347;p59"/>
          <p:cNvPicPr preferRelativeResize="0"/>
          <p:nvPr/>
        </p:nvPicPr>
        <p:blipFill>
          <a:blip r:embed="rId5">
            <a:alphaModFix/>
          </a:blip>
          <a:stretch>
            <a:fillRect/>
          </a:stretch>
        </p:blipFill>
        <p:spPr>
          <a:xfrm>
            <a:off x="5127175" y="3190864"/>
            <a:ext cx="2143125" cy="857250"/>
          </a:xfrm>
          <a:prstGeom prst="rect">
            <a:avLst/>
          </a:prstGeom>
          <a:noFill/>
          <a:ln>
            <a:noFill/>
          </a:ln>
        </p:spPr>
      </p:pic>
      <p:sp>
        <p:nvSpPr>
          <p:cNvPr id="348" name="Google Shape;348;p59"/>
          <p:cNvSpPr txBox="1"/>
          <p:nvPr/>
        </p:nvSpPr>
        <p:spPr>
          <a:xfrm>
            <a:off x="3467200" y="4042675"/>
            <a:ext cx="45132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60"/>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Comparando estimadores</a:t>
            </a:r>
            <a:endParaRPr/>
          </a:p>
        </p:txBody>
      </p:sp>
      <p:sp>
        <p:nvSpPr>
          <p:cNvPr id="354" name="Google Shape;354;p60"/>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t/>
            </a:r>
            <a:endParaRPr/>
          </a:p>
        </p:txBody>
      </p:sp>
      <p:pic>
        <p:nvPicPr>
          <p:cNvPr id="355" name="Google Shape;355;p60"/>
          <p:cNvPicPr preferRelativeResize="0"/>
          <p:nvPr/>
        </p:nvPicPr>
        <p:blipFill>
          <a:blip r:embed="rId3">
            <a:alphaModFix/>
          </a:blip>
          <a:stretch>
            <a:fillRect/>
          </a:stretch>
        </p:blipFill>
        <p:spPr>
          <a:xfrm>
            <a:off x="65100" y="1050497"/>
            <a:ext cx="9144001" cy="317275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61"/>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lnSpc>
                <a:spcPct val="115000"/>
              </a:lnSpc>
              <a:spcBef>
                <a:spcPts val="1400"/>
              </a:spcBef>
              <a:spcAft>
                <a:spcPts val="0"/>
              </a:spcAft>
              <a:buClr>
                <a:schemeClr val="dk1"/>
              </a:buClr>
              <a:buSzPts val="1100"/>
              <a:buFont typeface="Arial"/>
              <a:buNone/>
            </a:pPr>
            <a:r>
              <a:t/>
            </a:r>
            <a:endParaRPr sz="1300">
              <a:solidFill>
                <a:schemeClr val="dk1"/>
              </a:solidFill>
              <a:latin typeface="Arial"/>
              <a:ea typeface="Arial"/>
              <a:cs typeface="Arial"/>
              <a:sym typeface="Arial"/>
            </a:endParaRPr>
          </a:p>
          <a:p>
            <a:pPr indent="0" lvl="0" marL="0" rtl="0" algn="l">
              <a:spcBef>
                <a:spcPts val="400"/>
              </a:spcBef>
              <a:spcAft>
                <a:spcPts val="0"/>
              </a:spcAft>
              <a:buNone/>
            </a:pPr>
            <a:r>
              <a:rPr lang="en"/>
              <a:t>Eficiencia</a:t>
            </a:r>
            <a:endParaRPr/>
          </a:p>
        </p:txBody>
      </p:sp>
      <p:sp>
        <p:nvSpPr>
          <p:cNvPr id="361" name="Google Shape;361;p61"/>
          <p:cNvSpPr txBox="1"/>
          <p:nvPr>
            <p:ph idx="1" type="body"/>
          </p:nvPr>
        </p:nvSpPr>
        <p:spPr>
          <a:xfrm>
            <a:off x="256399" y="979650"/>
            <a:ext cx="80406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a:latin typeface="Roboto"/>
                <a:ea typeface="Roboto"/>
                <a:cs typeface="Roboto"/>
                <a:sym typeface="Roboto"/>
              </a:rPr>
              <a:t>Diremos que un estimador es más </a:t>
            </a:r>
            <a:r>
              <a:rPr i="1" lang="en">
                <a:latin typeface="Roboto"/>
                <a:ea typeface="Roboto"/>
                <a:cs typeface="Roboto"/>
                <a:sym typeface="Roboto"/>
              </a:rPr>
              <a:t>eficiente</a:t>
            </a:r>
            <a:r>
              <a:rPr lang="en">
                <a:latin typeface="Roboto"/>
                <a:ea typeface="Roboto"/>
                <a:cs typeface="Roboto"/>
                <a:sym typeface="Roboto"/>
              </a:rPr>
              <a:t> o más </a:t>
            </a:r>
            <a:r>
              <a:rPr i="1" lang="en">
                <a:latin typeface="Roboto"/>
                <a:ea typeface="Roboto"/>
                <a:cs typeface="Roboto"/>
                <a:sym typeface="Roboto"/>
              </a:rPr>
              <a:t>preciso</a:t>
            </a:r>
            <a:r>
              <a:rPr lang="en">
                <a:latin typeface="Roboto"/>
                <a:ea typeface="Roboto"/>
                <a:cs typeface="Roboto"/>
                <a:sym typeface="Roboto"/>
              </a:rPr>
              <a:t> que otro estimador, si la varianza del primero es menor que la del segundo. Por ejemplo, si θ</a:t>
            </a:r>
            <a:r>
              <a:rPr baseline="-25000" lang="en">
                <a:latin typeface="Roboto"/>
                <a:ea typeface="Roboto"/>
                <a:cs typeface="Roboto"/>
                <a:sym typeface="Roboto"/>
              </a:rPr>
              <a:t>1</a:t>
            </a:r>
            <a:r>
              <a:rPr lang="en">
                <a:latin typeface="Roboto"/>
                <a:ea typeface="Roboto"/>
                <a:cs typeface="Roboto"/>
                <a:sym typeface="Roboto"/>
              </a:rPr>
              <a:t> &lt; y θ</a:t>
            </a:r>
            <a:r>
              <a:rPr baseline="-25000" lang="en">
                <a:latin typeface="Roboto"/>
                <a:ea typeface="Roboto"/>
                <a:cs typeface="Roboto"/>
                <a:sym typeface="Roboto"/>
              </a:rPr>
              <a:t>2</a:t>
            </a:r>
            <a:r>
              <a:rPr lang="en">
                <a:latin typeface="Roboto"/>
                <a:ea typeface="Roboto"/>
                <a:cs typeface="Roboto"/>
                <a:sym typeface="Roboto"/>
              </a:rPr>
              <a:t> son ambos estimadores de θ y</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rPr lang="en">
                <a:latin typeface="Roboto"/>
                <a:ea typeface="Roboto"/>
                <a:cs typeface="Roboto"/>
                <a:sym typeface="Roboto"/>
              </a:rPr>
              <a:t>diremos que θ</a:t>
            </a:r>
            <a:r>
              <a:rPr baseline="-25000" lang="en">
                <a:latin typeface="Roboto"/>
                <a:ea typeface="Roboto"/>
                <a:cs typeface="Roboto"/>
                <a:sym typeface="Roboto"/>
              </a:rPr>
              <a:t>1 </a:t>
            </a:r>
            <a:r>
              <a:rPr lang="en">
                <a:latin typeface="Roboto"/>
                <a:ea typeface="Roboto"/>
                <a:cs typeface="Roboto"/>
                <a:sym typeface="Roboto"/>
              </a:rPr>
              <a:t>es más </a:t>
            </a:r>
            <a:r>
              <a:rPr b="1" lang="en">
                <a:latin typeface="Roboto"/>
                <a:ea typeface="Roboto"/>
                <a:cs typeface="Roboto"/>
                <a:sym typeface="Roboto"/>
              </a:rPr>
              <a:t>eficiente</a:t>
            </a:r>
            <a:r>
              <a:rPr lang="en">
                <a:latin typeface="Roboto"/>
                <a:ea typeface="Roboto"/>
                <a:cs typeface="Roboto"/>
                <a:sym typeface="Roboto"/>
              </a:rPr>
              <a:t> que θ</a:t>
            </a:r>
            <a:r>
              <a:rPr baseline="-25000" lang="en">
                <a:latin typeface="Roboto"/>
                <a:ea typeface="Roboto"/>
                <a:cs typeface="Roboto"/>
                <a:sym typeface="Roboto"/>
              </a:rPr>
              <a:t>2</a:t>
            </a:r>
            <a:r>
              <a:rPr lang="en">
                <a:latin typeface="Roboto"/>
                <a:ea typeface="Roboto"/>
                <a:cs typeface="Roboto"/>
                <a:sym typeface="Roboto"/>
              </a:rPr>
              <a:t>. Un estimador es más eficiente (más preciso), por tanto, cuanto menor es su varianza.</a:t>
            </a:r>
            <a:endParaRPr>
              <a:latin typeface="Roboto"/>
              <a:ea typeface="Roboto"/>
              <a:cs typeface="Roboto"/>
              <a:sym typeface="Roboto"/>
            </a:endParaRPr>
          </a:p>
          <a:p>
            <a:pPr indent="0" lvl="0" marL="0" rtl="0" algn="just">
              <a:spcBef>
                <a:spcPts val="0"/>
              </a:spcBef>
              <a:spcAft>
                <a:spcPts val="0"/>
              </a:spcAft>
              <a:buNone/>
            </a:pPr>
            <a:r>
              <a:t/>
            </a:r>
            <a:endParaRPr/>
          </a:p>
        </p:txBody>
      </p:sp>
      <p:pic>
        <p:nvPicPr>
          <p:cNvPr id="362" name="Google Shape;362;p61"/>
          <p:cNvPicPr preferRelativeResize="0"/>
          <p:nvPr/>
        </p:nvPicPr>
        <p:blipFill>
          <a:blip r:embed="rId3">
            <a:alphaModFix/>
          </a:blip>
          <a:stretch>
            <a:fillRect/>
          </a:stretch>
        </p:blipFill>
        <p:spPr>
          <a:xfrm>
            <a:off x="3017850" y="2560900"/>
            <a:ext cx="2759050" cy="478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62"/>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Eficiencia</a:t>
            </a:r>
            <a:endParaRPr/>
          </a:p>
        </p:txBody>
      </p:sp>
      <p:sp>
        <p:nvSpPr>
          <p:cNvPr id="368" name="Google Shape;368;p62"/>
          <p:cNvSpPr txBox="1"/>
          <p:nvPr>
            <p:ph idx="1" type="subTitle"/>
          </p:nvPr>
        </p:nvSpPr>
        <p:spPr>
          <a:xfrm>
            <a:off x="326550" y="2317702"/>
            <a:ext cx="8327100" cy="22647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sz="1800">
                <a:latin typeface="Roboto"/>
                <a:ea typeface="Roboto"/>
                <a:cs typeface="Roboto"/>
                <a:sym typeface="Roboto"/>
              </a:rPr>
              <a:t>donde en la última igualdad hemos tenido en cuenta que, por tratarse de una muestra aleatoria, las X i con i=1,2,...,n son variables aleatorias independientes y, en consecuencia, la varianza de la suma de ellas es la suma de las varianzas. Si tenemos en cuenta que además todas tienen la misma distribución que X y por lo tanto la misma varianza:</a:t>
            </a:r>
            <a:endParaRPr sz="1800">
              <a:latin typeface="Roboto"/>
              <a:ea typeface="Roboto"/>
              <a:cs typeface="Roboto"/>
              <a:sym typeface="Roboto"/>
            </a:endParaRPr>
          </a:p>
        </p:txBody>
      </p:sp>
      <p:pic>
        <p:nvPicPr>
          <p:cNvPr id="369" name="Google Shape;369;p62"/>
          <p:cNvPicPr preferRelativeResize="0"/>
          <p:nvPr/>
        </p:nvPicPr>
        <p:blipFill>
          <a:blip r:embed="rId3">
            <a:alphaModFix/>
          </a:blip>
          <a:stretch>
            <a:fillRect/>
          </a:stretch>
        </p:blipFill>
        <p:spPr>
          <a:xfrm>
            <a:off x="1250450" y="1270588"/>
            <a:ext cx="6419850" cy="828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63"/>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Eficiencia</a:t>
            </a:r>
            <a:endParaRPr/>
          </a:p>
        </p:txBody>
      </p:sp>
      <p:sp>
        <p:nvSpPr>
          <p:cNvPr id="375" name="Google Shape;375;p63"/>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t/>
            </a:r>
            <a:endParaRPr/>
          </a:p>
        </p:txBody>
      </p:sp>
      <p:pic>
        <p:nvPicPr>
          <p:cNvPr id="376" name="Google Shape;376;p63"/>
          <p:cNvPicPr preferRelativeResize="0"/>
          <p:nvPr/>
        </p:nvPicPr>
        <p:blipFill>
          <a:blip r:embed="rId3">
            <a:alphaModFix/>
          </a:blip>
          <a:stretch>
            <a:fillRect/>
          </a:stretch>
        </p:blipFill>
        <p:spPr>
          <a:xfrm>
            <a:off x="207950" y="1025299"/>
            <a:ext cx="6753225" cy="1989000"/>
          </a:xfrm>
          <a:prstGeom prst="rect">
            <a:avLst/>
          </a:prstGeom>
          <a:noFill/>
          <a:ln>
            <a:noFill/>
          </a:ln>
        </p:spPr>
      </p:pic>
      <p:pic>
        <p:nvPicPr>
          <p:cNvPr id="377" name="Google Shape;377;p63"/>
          <p:cNvPicPr preferRelativeResize="0"/>
          <p:nvPr/>
        </p:nvPicPr>
        <p:blipFill>
          <a:blip r:embed="rId4">
            <a:alphaModFix/>
          </a:blip>
          <a:stretch>
            <a:fillRect/>
          </a:stretch>
        </p:blipFill>
        <p:spPr>
          <a:xfrm>
            <a:off x="-43350" y="2961905"/>
            <a:ext cx="9144000" cy="173819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solidFill>
                  <a:schemeClr val="lt1"/>
                </a:solidFill>
              </a:rPr>
              <a:t>Introducción</a:t>
            </a:r>
            <a:endParaRPr/>
          </a:p>
        </p:txBody>
      </p:sp>
      <p:sp>
        <p:nvSpPr>
          <p:cNvPr id="127" name="Google Shape;127;p28"/>
          <p:cNvSpPr txBox="1"/>
          <p:nvPr>
            <p:ph idx="1" type="subTitle"/>
          </p:nvPr>
        </p:nvSpPr>
        <p:spPr>
          <a:xfrm>
            <a:off x="326551" y="1139440"/>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sz="1800">
                <a:latin typeface="Roboto"/>
                <a:ea typeface="Roboto"/>
                <a:cs typeface="Roboto"/>
                <a:sym typeface="Roboto"/>
              </a:rPr>
              <a:t>El campo de la inferencia estadística está formado por los métodos utilizados para tomar decisiones o para obtener conclusiones sobre el o los parámetros de una población. Estos métodos utilizan la información contenida en una muestra de la población para obtener conclusiones. </a:t>
            </a:r>
            <a:endParaRPr sz="1800">
              <a:latin typeface="Roboto"/>
              <a:ea typeface="Roboto"/>
              <a:cs typeface="Roboto"/>
              <a:sym typeface="Roboto"/>
            </a:endParaRPr>
          </a:p>
          <a:p>
            <a:pPr indent="0" lvl="0" marL="0" rtl="0" algn="just">
              <a:spcBef>
                <a:spcPts val="0"/>
              </a:spcBef>
              <a:spcAft>
                <a:spcPts val="0"/>
              </a:spcAft>
              <a:buNone/>
            </a:pPr>
            <a:r>
              <a:rPr lang="en" sz="1800">
                <a:latin typeface="Roboto"/>
                <a:ea typeface="Roboto"/>
                <a:cs typeface="Roboto"/>
                <a:sym typeface="Roboto"/>
              </a:rPr>
              <a:t>La inferencia estadística puede dividirse en dos grandes áreas: </a:t>
            </a:r>
            <a:endParaRPr sz="1800">
              <a:latin typeface="Roboto"/>
              <a:ea typeface="Roboto"/>
              <a:cs typeface="Roboto"/>
              <a:sym typeface="Roboto"/>
            </a:endParaRPr>
          </a:p>
          <a:p>
            <a:pPr indent="0" lvl="0" marL="0" rtl="0" algn="ctr">
              <a:spcBef>
                <a:spcPts val="0"/>
              </a:spcBef>
              <a:spcAft>
                <a:spcPts val="0"/>
              </a:spcAft>
              <a:buNone/>
            </a:pPr>
            <a:r>
              <a:t/>
            </a:r>
            <a:endParaRPr sz="1800">
              <a:latin typeface="Roboto"/>
              <a:ea typeface="Roboto"/>
              <a:cs typeface="Roboto"/>
              <a:sym typeface="Roboto"/>
            </a:endParaRPr>
          </a:p>
          <a:p>
            <a:pPr indent="-342900" lvl="0" marL="457200" rtl="0" algn="ctr">
              <a:spcBef>
                <a:spcPts val="0"/>
              </a:spcBef>
              <a:spcAft>
                <a:spcPts val="0"/>
              </a:spcAft>
              <a:buSzPts val="1800"/>
              <a:buFont typeface="Roboto"/>
              <a:buChar char="●"/>
            </a:pPr>
            <a:r>
              <a:rPr lang="en" sz="1800">
                <a:latin typeface="Roboto"/>
                <a:ea typeface="Roboto"/>
                <a:cs typeface="Roboto"/>
                <a:sym typeface="Roboto"/>
              </a:rPr>
              <a:t>estimación de parámetros</a:t>
            </a:r>
            <a:endParaRPr sz="1800">
              <a:latin typeface="Roboto"/>
              <a:ea typeface="Roboto"/>
              <a:cs typeface="Roboto"/>
              <a:sym typeface="Roboto"/>
            </a:endParaRPr>
          </a:p>
          <a:p>
            <a:pPr indent="-342900" lvl="0" marL="457200" rtl="0" algn="ctr">
              <a:spcBef>
                <a:spcPts val="0"/>
              </a:spcBef>
              <a:spcAft>
                <a:spcPts val="0"/>
              </a:spcAft>
              <a:buSzPts val="1800"/>
              <a:buFont typeface="Roboto"/>
              <a:buChar char="●"/>
            </a:pPr>
            <a:r>
              <a:rPr lang="en" sz="1800">
                <a:latin typeface="Roboto"/>
                <a:ea typeface="Roboto"/>
                <a:cs typeface="Roboto"/>
                <a:sym typeface="Roboto"/>
              </a:rPr>
              <a:t>pruebas de hipótesis </a:t>
            </a:r>
            <a:endParaRPr sz="18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64"/>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Error cuadrático medio</a:t>
            </a:r>
            <a:endParaRPr/>
          </a:p>
        </p:txBody>
      </p:sp>
      <p:sp>
        <p:nvSpPr>
          <p:cNvPr id="383" name="Google Shape;383;p64"/>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342900" lvl="0" marL="457200" rtl="0" algn="just">
              <a:spcBef>
                <a:spcPts val="0"/>
              </a:spcBef>
              <a:spcAft>
                <a:spcPts val="0"/>
              </a:spcAft>
              <a:buSzPts val="1800"/>
              <a:buFont typeface="Roboto"/>
              <a:buChar char="●"/>
            </a:pPr>
            <a:r>
              <a:rPr lang="en" sz="1800">
                <a:latin typeface="Roboto"/>
                <a:ea typeface="Roboto"/>
                <a:cs typeface="Roboto"/>
                <a:sym typeface="Roboto"/>
              </a:rPr>
              <a:t>Supongamos ahora que Θ̂</a:t>
            </a:r>
            <a:r>
              <a:rPr baseline="-25000" lang="en" sz="1800">
                <a:latin typeface="Roboto"/>
                <a:ea typeface="Roboto"/>
                <a:cs typeface="Roboto"/>
                <a:sym typeface="Roboto"/>
              </a:rPr>
              <a:t>1</a:t>
            </a:r>
            <a:r>
              <a:rPr lang="en" sz="1800">
                <a:latin typeface="Roboto"/>
                <a:ea typeface="Roboto"/>
                <a:cs typeface="Roboto"/>
                <a:sym typeface="Roboto"/>
              </a:rPr>
              <a:t> y Θ̂, 2 son dos estimadores de un parámetro θ y alguno de ellos no es insesgado.</a:t>
            </a:r>
            <a:endParaRPr sz="1800">
              <a:latin typeface="Roboto"/>
              <a:ea typeface="Roboto"/>
              <a:cs typeface="Roboto"/>
              <a:sym typeface="Roboto"/>
            </a:endParaRPr>
          </a:p>
          <a:p>
            <a:pPr indent="-342900" lvl="0" marL="457200" rtl="0" algn="just">
              <a:spcBef>
                <a:spcPts val="0"/>
              </a:spcBef>
              <a:spcAft>
                <a:spcPts val="0"/>
              </a:spcAft>
              <a:buSzPts val="1800"/>
              <a:buFont typeface="Roboto"/>
              <a:buChar char="●"/>
            </a:pPr>
            <a:r>
              <a:rPr lang="en" sz="1800">
                <a:latin typeface="Roboto"/>
                <a:ea typeface="Roboto"/>
                <a:cs typeface="Roboto"/>
                <a:sym typeface="Roboto"/>
              </a:rPr>
              <a:t>A veces es necesario utilizar un estimador sesgado. En esos casos puede ser importante el error cuadrático medio del estimador.</a:t>
            </a:r>
            <a:endParaRPr sz="1800">
              <a:latin typeface="Roboto"/>
              <a:ea typeface="Roboto"/>
              <a:cs typeface="Roboto"/>
              <a:sym typeface="Roboto"/>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65"/>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Error cuadrático medio</a:t>
            </a:r>
            <a:endParaRPr/>
          </a:p>
        </p:txBody>
      </p:sp>
      <p:pic>
        <p:nvPicPr>
          <p:cNvPr id="389" name="Google Shape;389;p65"/>
          <p:cNvPicPr preferRelativeResize="0"/>
          <p:nvPr/>
        </p:nvPicPr>
        <p:blipFill>
          <a:blip r:embed="rId3">
            <a:alphaModFix/>
          </a:blip>
          <a:stretch>
            <a:fillRect/>
          </a:stretch>
        </p:blipFill>
        <p:spPr>
          <a:xfrm>
            <a:off x="342600" y="1664025"/>
            <a:ext cx="8458200" cy="971550"/>
          </a:xfrm>
          <a:prstGeom prst="rect">
            <a:avLst/>
          </a:prstGeom>
          <a:noFill/>
          <a:ln>
            <a:noFill/>
          </a:ln>
        </p:spPr>
      </p:pic>
      <p:pic>
        <p:nvPicPr>
          <p:cNvPr id="390" name="Google Shape;390;p65"/>
          <p:cNvPicPr preferRelativeResize="0"/>
          <p:nvPr/>
        </p:nvPicPr>
        <p:blipFill>
          <a:blip r:embed="rId4">
            <a:alphaModFix/>
          </a:blip>
          <a:stretch>
            <a:fillRect/>
          </a:stretch>
        </p:blipFill>
        <p:spPr>
          <a:xfrm>
            <a:off x="453188" y="3243613"/>
            <a:ext cx="6619875" cy="1171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66"/>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Cómo</a:t>
            </a:r>
            <a:r>
              <a:rPr lang="en"/>
              <a:t> elegir entre 2 estimadores </a:t>
            </a:r>
            <a:endParaRPr/>
          </a:p>
        </p:txBody>
      </p:sp>
      <p:pic>
        <p:nvPicPr>
          <p:cNvPr id="396" name="Google Shape;396;p66"/>
          <p:cNvPicPr preferRelativeResize="0"/>
          <p:nvPr/>
        </p:nvPicPr>
        <p:blipFill rotWithShape="1">
          <a:blip r:embed="rId3">
            <a:alphaModFix/>
          </a:blip>
          <a:srcRect b="54677" l="0" r="0" t="0"/>
          <a:stretch/>
        </p:blipFill>
        <p:spPr>
          <a:xfrm>
            <a:off x="109275" y="1030625"/>
            <a:ext cx="8490301" cy="2836775"/>
          </a:xfrm>
          <a:prstGeom prst="rect">
            <a:avLst/>
          </a:prstGeom>
          <a:noFill/>
          <a:ln>
            <a:noFill/>
          </a:ln>
        </p:spPr>
      </p:pic>
      <p:sp>
        <p:nvSpPr>
          <p:cNvPr id="397" name="Google Shape;397;p66"/>
          <p:cNvSpPr/>
          <p:nvPr/>
        </p:nvSpPr>
        <p:spPr>
          <a:xfrm>
            <a:off x="737875" y="1082600"/>
            <a:ext cx="271200" cy="1845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6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t/>
            </a:r>
            <a:endParaRPr/>
          </a:p>
        </p:txBody>
      </p:sp>
      <p:pic>
        <p:nvPicPr>
          <p:cNvPr id="403" name="Google Shape;403;p67"/>
          <p:cNvPicPr preferRelativeResize="0"/>
          <p:nvPr/>
        </p:nvPicPr>
        <p:blipFill rotWithShape="1">
          <a:blip r:embed="rId3">
            <a:alphaModFix/>
          </a:blip>
          <a:srcRect b="0" l="8805" r="31857" t="48325"/>
          <a:stretch/>
        </p:blipFill>
        <p:spPr>
          <a:xfrm>
            <a:off x="464150" y="1220950"/>
            <a:ext cx="7992101" cy="29879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6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Ejemplo </a:t>
            </a:r>
            <a:endParaRPr/>
          </a:p>
        </p:txBody>
      </p:sp>
      <p:sp>
        <p:nvSpPr>
          <p:cNvPr id="409" name="Google Shape;409;p68"/>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t/>
            </a:r>
            <a:endParaRPr/>
          </a:p>
        </p:txBody>
      </p:sp>
      <p:pic>
        <p:nvPicPr>
          <p:cNvPr id="410" name="Google Shape;410;p68"/>
          <p:cNvPicPr preferRelativeResize="0"/>
          <p:nvPr/>
        </p:nvPicPr>
        <p:blipFill>
          <a:blip r:embed="rId3">
            <a:alphaModFix/>
          </a:blip>
          <a:stretch>
            <a:fillRect/>
          </a:stretch>
        </p:blipFill>
        <p:spPr>
          <a:xfrm>
            <a:off x="-300" y="1095446"/>
            <a:ext cx="9144001" cy="359805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6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Métodos de estimación puntual</a:t>
            </a:r>
            <a:endParaRPr/>
          </a:p>
        </p:txBody>
      </p:sp>
      <p:sp>
        <p:nvSpPr>
          <p:cNvPr id="416" name="Google Shape;416;p69"/>
          <p:cNvSpPr txBox="1"/>
          <p:nvPr>
            <p:ph idx="1" type="body"/>
          </p:nvPr>
        </p:nvSpPr>
        <p:spPr>
          <a:xfrm>
            <a:off x="326550" y="1270976"/>
            <a:ext cx="8327100" cy="33756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a:latin typeface="Roboto"/>
                <a:ea typeface="Roboto"/>
                <a:cs typeface="Roboto"/>
                <a:sym typeface="Roboto"/>
              </a:rPr>
              <a:t>Los criterios anteriores establecen propiedades que son deseables que sean verificadas por los estimadores. Sin embargo estos criterios no nos enseñan por sí mismos a construir los estimadores. Existen una serie de métodos para construir estimadores. Entre éstos podemos mencionar:</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342900" lvl="0" marL="457200" rtl="0" algn="ctr">
              <a:spcBef>
                <a:spcPts val="0"/>
              </a:spcBef>
              <a:spcAft>
                <a:spcPts val="0"/>
              </a:spcAft>
              <a:buSzPts val="1800"/>
              <a:buFont typeface="Roboto"/>
              <a:buChar char="-"/>
            </a:pPr>
            <a:r>
              <a:rPr b="1" lang="en">
                <a:latin typeface="Roboto"/>
                <a:ea typeface="Roboto"/>
                <a:cs typeface="Roboto"/>
                <a:sym typeface="Roboto"/>
              </a:rPr>
              <a:t>Método de los momentos</a:t>
            </a:r>
            <a:endParaRPr b="1">
              <a:latin typeface="Roboto"/>
              <a:ea typeface="Roboto"/>
              <a:cs typeface="Roboto"/>
              <a:sym typeface="Roboto"/>
            </a:endParaRPr>
          </a:p>
          <a:p>
            <a:pPr indent="-342900" lvl="0" marL="457200" rtl="0" algn="ctr">
              <a:spcBef>
                <a:spcPts val="0"/>
              </a:spcBef>
              <a:spcAft>
                <a:spcPts val="0"/>
              </a:spcAft>
              <a:buSzPts val="1800"/>
              <a:buFont typeface="Roboto"/>
              <a:buChar char="-"/>
            </a:pPr>
            <a:r>
              <a:rPr b="1" lang="en">
                <a:latin typeface="Roboto"/>
                <a:ea typeface="Roboto"/>
                <a:cs typeface="Roboto"/>
                <a:sym typeface="Roboto"/>
              </a:rPr>
              <a:t>Método de máxima verosimilitud</a:t>
            </a:r>
            <a:endParaRPr b="1">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70"/>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EMV</a:t>
            </a:r>
            <a:endParaRPr/>
          </a:p>
        </p:txBody>
      </p:sp>
      <p:sp>
        <p:nvSpPr>
          <p:cNvPr id="422" name="Google Shape;422;p70"/>
          <p:cNvSpPr txBox="1"/>
          <p:nvPr>
            <p:ph idx="1" type="body"/>
          </p:nvPr>
        </p:nvSpPr>
        <p:spPr>
          <a:xfrm>
            <a:off x="87475" y="933450"/>
            <a:ext cx="87294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rPr lang="en">
                <a:latin typeface="Roboto"/>
                <a:ea typeface="Roboto"/>
                <a:cs typeface="Roboto"/>
                <a:sym typeface="Roboto"/>
              </a:rPr>
              <a:t>Supongamos que X es una v.a. discreta con función de distribución de probabilidad p(x,θ) , donde θ es un parámetro desconocido. Sean x</a:t>
            </a:r>
            <a:r>
              <a:rPr baseline="-25000" lang="en">
                <a:latin typeface="Roboto"/>
                <a:ea typeface="Roboto"/>
                <a:cs typeface="Roboto"/>
                <a:sym typeface="Roboto"/>
              </a:rPr>
              <a:t>1</a:t>
            </a:r>
            <a:r>
              <a:rPr lang="en">
                <a:latin typeface="Roboto"/>
                <a:ea typeface="Roboto"/>
                <a:cs typeface="Roboto"/>
                <a:sym typeface="Roboto"/>
              </a:rPr>
              <a:t> , x</a:t>
            </a:r>
            <a:r>
              <a:rPr baseline="-25000" lang="en">
                <a:latin typeface="Roboto"/>
                <a:ea typeface="Roboto"/>
                <a:cs typeface="Roboto"/>
                <a:sym typeface="Roboto"/>
              </a:rPr>
              <a:t>2</a:t>
            </a:r>
            <a:r>
              <a:rPr lang="en">
                <a:latin typeface="Roboto"/>
                <a:ea typeface="Roboto"/>
                <a:cs typeface="Roboto"/>
                <a:sym typeface="Roboto"/>
              </a:rPr>
              <a:t> ,..., x</a:t>
            </a:r>
            <a:r>
              <a:rPr baseline="-25000" lang="en">
                <a:latin typeface="Roboto"/>
                <a:ea typeface="Roboto"/>
                <a:cs typeface="Roboto"/>
                <a:sym typeface="Roboto"/>
              </a:rPr>
              <a:t>n</a:t>
            </a:r>
            <a:r>
              <a:rPr lang="en">
                <a:latin typeface="Roboto"/>
                <a:ea typeface="Roboto"/>
                <a:cs typeface="Roboto"/>
                <a:sym typeface="Roboto"/>
              </a:rPr>
              <a:t> los valores observados de una muestra aleatoria de tamaño n.</a:t>
            </a:r>
            <a:endParaRPr>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400">
              <a:latin typeface="Roboto"/>
              <a:ea typeface="Roboto"/>
              <a:cs typeface="Roboto"/>
              <a:sym typeface="Roboto"/>
            </a:endParaRPr>
          </a:p>
          <a:p>
            <a:pPr indent="0" lvl="0" marL="0" rtl="0" algn="ctr">
              <a:spcBef>
                <a:spcPts val="0"/>
              </a:spcBef>
              <a:spcAft>
                <a:spcPts val="0"/>
              </a:spcAft>
              <a:buNone/>
            </a:pPr>
            <a:r>
              <a:rPr lang="en" sz="2400">
                <a:latin typeface="Roboto"/>
                <a:ea typeface="Roboto"/>
                <a:cs typeface="Roboto"/>
                <a:sym typeface="Roboto"/>
              </a:rPr>
              <a:t>L ( x</a:t>
            </a:r>
            <a:r>
              <a:rPr baseline="-25000" lang="en" sz="2400">
                <a:solidFill>
                  <a:schemeClr val="dk1"/>
                </a:solidFill>
                <a:latin typeface="Roboto"/>
                <a:ea typeface="Roboto"/>
                <a:cs typeface="Roboto"/>
                <a:sym typeface="Roboto"/>
              </a:rPr>
              <a:t>1</a:t>
            </a:r>
            <a:r>
              <a:rPr lang="en" sz="2400">
                <a:latin typeface="Roboto"/>
                <a:ea typeface="Roboto"/>
                <a:cs typeface="Roboto"/>
                <a:sym typeface="Roboto"/>
              </a:rPr>
              <a:t>, x</a:t>
            </a:r>
            <a:r>
              <a:rPr baseline="-25000" lang="en" sz="2400">
                <a:solidFill>
                  <a:schemeClr val="dk1"/>
                </a:solidFill>
                <a:latin typeface="Roboto"/>
                <a:ea typeface="Roboto"/>
                <a:cs typeface="Roboto"/>
                <a:sym typeface="Roboto"/>
              </a:rPr>
              <a:t>2</a:t>
            </a:r>
            <a:r>
              <a:rPr lang="en" sz="2400">
                <a:latin typeface="Roboto"/>
                <a:ea typeface="Roboto"/>
                <a:cs typeface="Roboto"/>
                <a:sym typeface="Roboto"/>
              </a:rPr>
              <a:t> ,..., x</a:t>
            </a:r>
            <a:r>
              <a:rPr baseline="-25000" lang="en" sz="2400">
                <a:solidFill>
                  <a:schemeClr val="dk1"/>
                </a:solidFill>
                <a:latin typeface="Roboto"/>
                <a:ea typeface="Roboto"/>
                <a:cs typeface="Roboto"/>
                <a:sym typeface="Roboto"/>
              </a:rPr>
              <a:t>n</a:t>
            </a:r>
            <a:r>
              <a:rPr lang="en" sz="2400">
                <a:latin typeface="Roboto"/>
                <a:ea typeface="Roboto"/>
                <a:cs typeface="Roboto"/>
                <a:sym typeface="Roboto"/>
              </a:rPr>
              <a:t> , θ ) = </a:t>
            </a:r>
            <a:endParaRPr sz="2400">
              <a:latin typeface="Roboto"/>
              <a:ea typeface="Roboto"/>
              <a:cs typeface="Roboto"/>
              <a:sym typeface="Roboto"/>
            </a:endParaRPr>
          </a:p>
          <a:p>
            <a:pPr indent="0" lvl="0" marL="0" rtl="0" algn="ctr">
              <a:spcBef>
                <a:spcPts val="0"/>
              </a:spcBef>
              <a:spcAft>
                <a:spcPts val="0"/>
              </a:spcAft>
              <a:buNone/>
            </a:pPr>
            <a:r>
              <a:t/>
            </a:r>
            <a:endParaRPr sz="2400">
              <a:latin typeface="Roboto"/>
              <a:ea typeface="Roboto"/>
              <a:cs typeface="Roboto"/>
              <a:sym typeface="Roboto"/>
            </a:endParaRPr>
          </a:p>
          <a:p>
            <a:pPr indent="0" lvl="0" marL="0" rtl="0" algn="ctr">
              <a:spcBef>
                <a:spcPts val="0"/>
              </a:spcBef>
              <a:spcAft>
                <a:spcPts val="0"/>
              </a:spcAft>
              <a:buNone/>
            </a:pPr>
            <a:r>
              <a:rPr lang="en" sz="2400">
                <a:latin typeface="Roboto"/>
                <a:ea typeface="Roboto"/>
                <a:cs typeface="Roboto"/>
                <a:sym typeface="Roboto"/>
              </a:rPr>
              <a:t>P ( X</a:t>
            </a:r>
            <a:r>
              <a:rPr baseline="-25000" lang="en" sz="2400">
                <a:solidFill>
                  <a:schemeClr val="dk1"/>
                </a:solidFill>
                <a:latin typeface="Roboto"/>
                <a:ea typeface="Roboto"/>
                <a:cs typeface="Roboto"/>
                <a:sym typeface="Roboto"/>
              </a:rPr>
              <a:t>1</a:t>
            </a:r>
            <a:r>
              <a:rPr lang="en" sz="2400">
                <a:latin typeface="Roboto"/>
                <a:ea typeface="Roboto"/>
                <a:cs typeface="Roboto"/>
                <a:sym typeface="Roboto"/>
              </a:rPr>
              <a:t> = x 1 ) P ( X</a:t>
            </a:r>
            <a:r>
              <a:rPr baseline="-25000" lang="en" sz="2400">
                <a:solidFill>
                  <a:schemeClr val="dk1"/>
                </a:solidFill>
                <a:latin typeface="Roboto"/>
                <a:ea typeface="Roboto"/>
                <a:cs typeface="Roboto"/>
                <a:sym typeface="Roboto"/>
              </a:rPr>
              <a:t>2</a:t>
            </a:r>
            <a:r>
              <a:rPr lang="en" sz="2400">
                <a:latin typeface="Roboto"/>
                <a:ea typeface="Roboto"/>
                <a:cs typeface="Roboto"/>
                <a:sym typeface="Roboto"/>
              </a:rPr>
              <a:t> = x 2 )... P ( X</a:t>
            </a:r>
            <a:r>
              <a:rPr baseline="-25000" lang="en" sz="2400">
                <a:solidFill>
                  <a:schemeClr val="dk1"/>
                </a:solidFill>
                <a:latin typeface="Roboto"/>
                <a:ea typeface="Roboto"/>
                <a:cs typeface="Roboto"/>
                <a:sym typeface="Roboto"/>
              </a:rPr>
              <a:t>n</a:t>
            </a:r>
            <a:r>
              <a:rPr lang="en" sz="2400">
                <a:latin typeface="Roboto"/>
                <a:ea typeface="Roboto"/>
                <a:cs typeface="Roboto"/>
                <a:sym typeface="Roboto"/>
              </a:rPr>
              <a:t> = x n ) = </a:t>
            </a:r>
            <a:endParaRPr sz="2400">
              <a:latin typeface="Roboto"/>
              <a:ea typeface="Roboto"/>
              <a:cs typeface="Roboto"/>
              <a:sym typeface="Roboto"/>
            </a:endParaRPr>
          </a:p>
          <a:p>
            <a:pPr indent="0" lvl="0" marL="0" rtl="0" algn="ctr">
              <a:spcBef>
                <a:spcPts val="0"/>
              </a:spcBef>
              <a:spcAft>
                <a:spcPts val="0"/>
              </a:spcAft>
              <a:buNone/>
            </a:pPr>
            <a:r>
              <a:t/>
            </a:r>
            <a:endParaRPr sz="2400">
              <a:latin typeface="Roboto"/>
              <a:ea typeface="Roboto"/>
              <a:cs typeface="Roboto"/>
              <a:sym typeface="Roboto"/>
            </a:endParaRPr>
          </a:p>
          <a:p>
            <a:pPr indent="0" lvl="0" marL="0" rtl="0" algn="ctr">
              <a:spcBef>
                <a:spcPts val="0"/>
              </a:spcBef>
              <a:spcAft>
                <a:spcPts val="0"/>
              </a:spcAft>
              <a:buNone/>
            </a:pPr>
            <a:r>
              <a:rPr lang="en" sz="2400">
                <a:latin typeface="Roboto"/>
                <a:ea typeface="Roboto"/>
                <a:cs typeface="Roboto"/>
                <a:sym typeface="Roboto"/>
              </a:rPr>
              <a:t>p ( x</a:t>
            </a:r>
            <a:r>
              <a:rPr baseline="-25000" lang="en" sz="2400">
                <a:solidFill>
                  <a:schemeClr val="dk1"/>
                </a:solidFill>
                <a:latin typeface="Roboto"/>
                <a:ea typeface="Roboto"/>
                <a:cs typeface="Roboto"/>
                <a:sym typeface="Roboto"/>
              </a:rPr>
              <a:t>1</a:t>
            </a:r>
            <a:r>
              <a:rPr lang="en" sz="2400">
                <a:latin typeface="Roboto"/>
                <a:ea typeface="Roboto"/>
                <a:cs typeface="Roboto"/>
                <a:sym typeface="Roboto"/>
              </a:rPr>
              <a:t> , θ ). p ( x</a:t>
            </a:r>
            <a:r>
              <a:rPr baseline="-25000" lang="en" sz="2400">
                <a:solidFill>
                  <a:schemeClr val="dk1"/>
                </a:solidFill>
                <a:latin typeface="Roboto"/>
                <a:ea typeface="Roboto"/>
                <a:cs typeface="Roboto"/>
                <a:sym typeface="Roboto"/>
              </a:rPr>
              <a:t>2</a:t>
            </a:r>
            <a:r>
              <a:rPr lang="en" sz="2400">
                <a:latin typeface="Roboto"/>
                <a:ea typeface="Roboto"/>
                <a:cs typeface="Roboto"/>
                <a:sym typeface="Roboto"/>
              </a:rPr>
              <a:t> , θ )..... p ( x</a:t>
            </a:r>
            <a:r>
              <a:rPr baseline="-25000" lang="en" sz="2400">
                <a:solidFill>
                  <a:schemeClr val="dk1"/>
                </a:solidFill>
                <a:latin typeface="Roboto"/>
                <a:ea typeface="Roboto"/>
                <a:cs typeface="Roboto"/>
                <a:sym typeface="Roboto"/>
              </a:rPr>
              <a:t>n</a:t>
            </a:r>
            <a:r>
              <a:rPr lang="en" sz="2400">
                <a:latin typeface="Roboto"/>
                <a:ea typeface="Roboto"/>
                <a:cs typeface="Roboto"/>
                <a:sym typeface="Roboto"/>
              </a:rPr>
              <a:t> , θ </a:t>
            </a:r>
            <a:r>
              <a:rPr lang="en" sz="2400">
                <a:latin typeface="Roboto"/>
                <a:ea typeface="Roboto"/>
                <a:cs typeface="Roboto"/>
                <a:sym typeface="Roboto"/>
              </a:rPr>
              <a:t>)</a:t>
            </a:r>
            <a:endParaRPr sz="2400">
              <a:latin typeface="Roboto"/>
              <a:ea typeface="Roboto"/>
              <a:cs typeface="Roboto"/>
              <a:sym typeface="Roboto"/>
            </a:endParaRPr>
          </a:p>
          <a:p>
            <a:pPr indent="0" lvl="0" marL="0" rtl="0" algn="ctr">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71"/>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a:solidFill>
                  <a:schemeClr val="lt1"/>
                </a:solidFill>
              </a:rPr>
              <a:t>EMV</a:t>
            </a:r>
            <a:endParaRPr/>
          </a:p>
        </p:txBody>
      </p:sp>
      <p:sp>
        <p:nvSpPr>
          <p:cNvPr id="428" name="Google Shape;428;p71"/>
          <p:cNvSpPr txBox="1"/>
          <p:nvPr>
            <p:ph idx="1" type="body"/>
          </p:nvPr>
        </p:nvSpPr>
        <p:spPr>
          <a:xfrm>
            <a:off x="97951" y="1065290"/>
            <a:ext cx="8327100" cy="3184200"/>
          </a:xfrm>
          <a:prstGeom prst="rect">
            <a:avLst/>
          </a:prstGeom>
        </p:spPr>
        <p:txBody>
          <a:bodyPr anchorCtr="0" anchor="t" bIns="76025" lIns="76025" spcFirstLastPara="1" rIns="76025" wrap="square" tIns="76025">
            <a:noAutofit/>
          </a:bodyPr>
          <a:lstStyle/>
          <a:p>
            <a:pPr indent="-342900" lvl="0" marL="457200" rtl="0" algn="just">
              <a:spcBef>
                <a:spcPts val="0"/>
              </a:spcBef>
              <a:spcAft>
                <a:spcPts val="0"/>
              </a:spcAft>
              <a:buClr>
                <a:schemeClr val="dk1"/>
              </a:buClr>
              <a:buSzPts val="1800"/>
              <a:buFont typeface="Roboto"/>
              <a:buChar char="●"/>
            </a:pPr>
            <a:r>
              <a:rPr lang="en">
                <a:solidFill>
                  <a:schemeClr val="dk1"/>
                </a:solidFill>
                <a:latin typeface="Roboto"/>
                <a:ea typeface="Roboto"/>
                <a:cs typeface="Roboto"/>
                <a:sym typeface="Roboto"/>
              </a:rPr>
              <a:t>Es la función de densidad conjunta en función del parámetro de interés.</a:t>
            </a:r>
            <a:endParaRPr>
              <a:solidFill>
                <a:schemeClr val="dk1"/>
              </a:solidFill>
              <a:latin typeface="Roboto"/>
              <a:ea typeface="Roboto"/>
              <a:cs typeface="Roboto"/>
              <a:sym typeface="Roboto"/>
            </a:endParaRPr>
          </a:p>
          <a:p>
            <a:pPr indent="0" lvl="0" marL="0" rtl="0" algn="just">
              <a:spcBef>
                <a:spcPts val="0"/>
              </a:spcBef>
              <a:spcAft>
                <a:spcPts val="0"/>
              </a:spcAft>
              <a:buNone/>
            </a:pPr>
            <a:r>
              <a:t/>
            </a:r>
            <a:endParaRPr>
              <a:solidFill>
                <a:schemeClr val="dk1"/>
              </a:solidFill>
              <a:latin typeface="Roboto"/>
              <a:ea typeface="Roboto"/>
              <a:cs typeface="Roboto"/>
              <a:sym typeface="Roboto"/>
            </a:endParaRPr>
          </a:p>
          <a:p>
            <a:pPr indent="-342900" lvl="0" marL="457200" rtl="0" algn="just">
              <a:spcBef>
                <a:spcPts val="0"/>
              </a:spcBef>
              <a:spcAft>
                <a:spcPts val="0"/>
              </a:spcAft>
              <a:buClr>
                <a:schemeClr val="dk1"/>
              </a:buClr>
              <a:buSzPts val="1800"/>
              <a:buFont typeface="Roboto"/>
              <a:buChar char="●"/>
            </a:pPr>
            <a:r>
              <a:rPr lang="en">
                <a:solidFill>
                  <a:schemeClr val="dk1"/>
                </a:solidFill>
                <a:latin typeface="Roboto"/>
                <a:ea typeface="Roboto"/>
                <a:cs typeface="Roboto"/>
                <a:sym typeface="Roboto"/>
              </a:rPr>
              <a:t>Notar que </a:t>
            </a:r>
            <a:r>
              <a:rPr lang="en">
                <a:solidFill>
                  <a:schemeClr val="dk1"/>
                </a:solidFill>
                <a:latin typeface="Roboto"/>
                <a:ea typeface="Roboto"/>
                <a:cs typeface="Roboto"/>
                <a:sym typeface="Roboto"/>
              </a:rPr>
              <a:t>conocemos</a:t>
            </a:r>
            <a:r>
              <a:rPr lang="en">
                <a:solidFill>
                  <a:schemeClr val="dk1"/>
                </a:solidFill>
                <a:latin typeface="Roboto"/>
                <a:ea typeface="Roboto"/>
                <a:cs typeface="Roboto"/>
                <a:sym typeface="Roboto"/>
              </a:rPr>
              <a:t> la distribución (por lo cual conocemos su </a:t>
            </a:r>
            <a:r>
              <a:rPr lang="en">
                <a:solidFill>
                  <a:schemeClr val="dk1"/>
                </a:solidFill>
                <a:latin typeface="Roboto"/>
                <a:ea typeface="Roboto"/>
                <a:cs typeface="Roboto"/>
                <a:sym typeface="Roboto"/>
              </a:rPr>
              <a:t>función</a:t>
            </a:r>
            <a:r>
              <a:rPr lang="en">
                <a:solidFill>
                  <a:schemeClr val="dk1"/>
                </a:solidFill>
                <a:latin typeface="Roboto"/>
                <a:ea typeface="Roboto"/>
                <a:cs typeface="Roboto"/>
                <a:sym typeface="Roboto"/>
              </a:rPr>
              <a:t> de </a:t>
            </a:r>
            <a:r>
              <a:rPr lang="en">
                <a:solidFill>
                  <a:schemeClr val="dk1"/>
                </a:solidFill>
                <a:latin typeface="Roboto"/>
                <a:ea typeface="Roboto"/>
                <a:cs typeface="Roboto"/>
                <a:sym typeface="Roboto"/>
              </a:rPr>
              <a:t>densidad</a:t>
            </a:r>
            <a:r>
              <a:rPr lang="en">
                <a:solidFill>
                  <a:schemeClr val="dk1"/>
                </a:solidFill>
                <a:latin typeface="Roboto"/>
                <a:ea typeface="Roboto"/>
                <a:cs typeface="Roboto"/>
                <a:sym typeface="Roboto"/>
              </a:rPr>
              <a:t>) pero </a:t>
            </a:r>
            <a:r>
              <a:rPr lang="en">
                <a:solidFill>
                  <a:schemeClr val="dk1"/>
                </a:solidFill>
                <a:latin typeface="Roboto"/>
                <a:ea typeface="Roboto"/>
                <a:cs typeface="Roboto"/>
                <a:sym typeface="Roboto"/>
              </a:rPr>
              <a:t>desconocemos</a:t>
            </a:r>
            <a:r>
              <a:rPr lang="en">
                <a:solidFill>
                  <a:schemeClr val="dk1"/>
                </a:solidFill>
                <a:latin typeface="Roboto"/>
                <a:ea typeface="Roboto"/>
                <a:cs typeface="Roboto"/>
                <a:sym typeface="Roboto"/>
              </a:rPr>
              <a:t> el valor del o de los parámetros. </a:t>
            </a:r>
            <a:endParaRPr>
              <a:solidFill>
                <a:schemeClr val="dk1"/>
              </a:solidFill>
              <a:latin typeface="Roboto"/>
              <a:ea typeface="Roboto"/>
              <a:cs typeface="Roboto"/>
              <a:sym typeface="Roboto"/>
            </a:endParaRPr>
          </a:p>
          <a:p>
            <a:pPr indent="0" lvl="0" marL="457200" rtl="0" algn="just">
              <a:spcBef>
                <a:spcPts val="0"/>
              </a:spcBef>
              <a:spcAft>
                <a:spcPts val="0"/>
              </a:spcAft>
              <a:buNone/>
            </a:pPr>
            <a:r>
              <a:t/>
            </a:r>
            <a:endParaRPr>
              <a:latin typeface="Roboto"/>
              <a:ea typeface="Roboto"/>
              <a:cs typeface="Roboto"/>
              <a:sym typeface="Roboto"/>
            </a:endParaRPr>
          </a:p>
          <a:p>
            <a:pPr indent="-342900" lvl="0" marL="457200" rtl="0" algn="just">
              <a:spcBef>
                <a:spcPts val="0"/>
              </a:spcBef>
              <a:spcAft>
                <a:spcPts val="0"/>
              </a:spcAft>
              <a:buSzPts val="1800"/>
              <a:buFont typeface="Roboto"/>
              <a:buChar char="●"/>
            </a:pPr>
            <a:r>
              <a:rPr lang="en">
                <a:latin typeface="Roboto"/>
                <a:ea typeface="Roboto"/>
                <a:cs typeface="Roboto"/>
                <a:sym typeface="Roboto"/>
              </a:rPr>
              <a:t>La interpretación del método sería: el estimador de máxima verosimilitud es aquel valor del parámetro que maximiza la probabilidad de ocurrencia de los valores muestrales.</a:t>
            </a:r>
            <a:endParaRPr>
              <a:latin typeface="Roboto"/>
              <a:ea typeface="Roboto"/>
              <a:cs typeface="Roboto"/>
              <a:sym typeface="Roboto"/>
            </a:endParaRPr>
          </a:p>
          <a:p>
            <a:pPr indent="0" lvl="0" marL="0" rtl="0" algn="just">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0" lvl="0" marL="0" rtl="0" algn="just">
              <a:spcBef>
                <a:spcPts val="0"/>
              </a:spcBef>
              <a:spcAft>
                <a:spcPts val="0"/>
              </a:spcAft>
              <a:buNone/>
            </a:pPr>
            <a:r>
              <a:t/>
            </a:r>
            <a:endParaRPr sz="2400">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pic>
        <p:nvPicPr>
          <p:cNvPr id="433" name="Google Shape;433;p72"/>
          <p:cNvPicPr preferRelativeResize="0"/>
          <p:nvPr/>
        </p:nvPicPr>
        <p:blipFill>
          <a:blip r:embed="rId3">
            <a:alphaModFix/>
          </a:blip>
          <a:stretch>
            <a:fillRect/>
          </a:stretch>
        </p:blipFill>
        <p:spPr>
          <a:xfrm>
            <a:off x="1993675" y="1662700"/>
            <a:ext cx="4271375" cy="1940300"/>
          </a:xfrm>
          <a:prstGeom prst="rect">
            <a:avLst/>
          </a:prstGeom>
          <a:noFill/>
          <a:ln>
            <a:noFill/>
          </a:ln>
        </p:spPr>
      </p:pic>
      <p:sp>
        <p:nvSpPr>
          <p:cNvPr id="434" name="Google Shape;434;p72"/>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a:solidFill>
                  <a:schemeClr val="lt1"/>
                </a:solidFill>
              </a:rPr>
              <a:t>EMV</a:t>
            </a:r>
            <a:endParaRPr/>
          </a:p>
        </p:txBody>
      </p:sp>
      <p:sp>
        <p:nvSpPr>
          <p:cNvPr id="435" name="Google Shape;435;p72"/>
          <p:cNvSpPr txBox="1"/>
          <p:nvPr>
            <p:ph idx="1" type="body"/>
          </p:nvPr>
        </p:nvSpPr>
        <p:spPr>
          <a:xfrm>
            <a:off x="326550" y="1039096"/>
            <a:ext cx="8327100" cy="18951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El tiempo de fallar T de una componente tiene una distribución exponencial con parámetro λ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 ∼ Exp ( λ ) , es decir la fdp es</a:t>
            </a:r>
            <a:endParaRPr>
              <a:latin typeface="Roboto"/>
              <a:ea typeface="Roboto"/>
              <a:cs typeface="Roboto"/>
              <a:sym typeface="Roboto"/>
            </a:endParaRPr>
          </a:p>
          <a:p>
            <a:pPr indent="0" lvl="0" marL="0" rtl="0" algn="l">
              <a:spcBef>
                <a:spcPts val="0"/>
              </a:spcBef>
              <a:spcAft>
                <a:spcPts val="0"/>
              </a:spcAft>
              <a:buNone/>
            </a:pPr>
            <a:r>
              <a:t/>
            </a:r>
            <a:endParaRPr/>
          </a:p>
        </p:txBody>
      </p:sp>
      <p:sp>
        <p:nvSpPr>
          <p:cNvPr id="436" name="Google Shape;436;p72"/>
          <p:cNvSpPr txBox="1"/>
          <p:nvPr/>
        </p:nvSpPr>
        <p:spPr>
          <a:xfrm>
            <a:off x="332400" y="3329850"/>
            <a:ext cx="8484300" cy="9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Donde E ( T ) = 1/λ y V ( T ) = 1 / λ</a:t>
            </a:r>
            <a:r>
              <a:rPr baseline="30000" lang="en" sz="1800">
                <a:latin typeface="Roboto"/>
                <a:ea typeface="Roboto"/>
                <a:cs typeface="Roboto"/>
                <a:sym typeface="Roboto"/>
              </a:rPr>
              <a:t> 2</a:t>
            </a:r>
            <a:r>
              <a:rPr lang="en" sz="1800">
                <a:latin typeface="Roboto"/>
                <a:ea typeface="Roboto"/>
                <a:cs typeface="Roboto"/>
                <a:sym typeface="Roboto"/>
              </a:rPr>
              <a:t> , respectivamente.</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Se desea calcular el estimador de máxima verosimilitud del parámetro λ para una muestra de tamaño n.</a:t>
            </a:r>
            <a:endParaRPr sz="1800">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73"/>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EMV</a:t>
            </a:r>
            <a:endParaRPr/>
          </a:p>
        </p:txBody>
      </p:sp>
      <p:pic>
        <p:nvPicPr>
          <p:cNvPr id="442" name="Google Shape;442;p73"/>
          <p:cNvPicPr preferRelativeResize="0"/>
          <p:nvPr/>
        </p:nvPicPr>
        <p:blipFill>
          <a:blip r:embed="rId3">
            <a:alphaModFix/>
          </a:blip>
          <a:stretch>
            <a:fillRect/>
          </a:stretch>
        </p:blipFill>
        <p:spPr>
          <a:xfrm>
            <a:off x="115675" y="1283450"/>
            <a:ext cx="8490300" cy="300820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solidFill>
                  <a:schemeClr val="lt1"/>
                </a:solidFill>
              </a:rPr>
              <a:t>Introducción</a:t>
            </a:r>
            <a:endParaRPr/>
          </a:p>
        </p:txBody>
      </p:sp>
      <p:sp>
        <p:nvSpPr>
          <p:cNvPr id="133" name="Google Shape;133;p29"/>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rPr lang="en" sz="1800">
                <a:latin typeface="Roboto"/>
                <a:ea typeface="Roboto"/>
                <a:cs typeface="Roboto"/>
                <a:sym typeface="Roboto"/>
              </a:rPr>
              <a:t>Los métodos de la inferencia nos permiten proponer el valor de una cantidad desconocida (estimación) o decidir entre dos teorías contrapuestas cuál de ellas explica mejor los datos observados (test de hipótesis).</a:t>
            </a:r>
            <a:endParaRPr sz="1800">
              <a:latin typeface="Roboto"/>
              <a:ea typeface="Roboto"/>
              <a:cs typeface="Roboto"/>
              <a:sym typeface="Roboto"/>
            </a:endParaRPr>
          </a:p>
          <a:p>
            <a:pPr indent="0" lvl="0" marL="0" rtl="0" algn="just">
              <a:spcBef>
                <a:spcPts val="0"/>
              </a:spcBef>
              <a:spcAft>
                <a:spcPts val="0"/>
              </a:spcAft>
              <a:buNone/>
            </a:pPr>
            <a:r>
              <a:rPr lang="en" sz="1800">
                <a:latin typeface="Roboto"/>
                <a:ea typeface="Roboto"/>
                <a:cs typeface="Roboto"/>
                <a:sym typeface="Roboto"/>
              </a:rPr>
              <a:t>El fin último de cualquier estudio es aprender sobre las poblaciones. Pero es usualmente necesario, y más práctico, estudiar solo una muestra de cada una de las poblaciones.</a:t>
            </a:r>
            <a:endParaRPr sz="1800">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74"/>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EMV</a:t>
            </a:r>
            <a:endParaRPr/>
          </a:p>
        </p:txBody>
      </p:sp>
      <p:pic>
        <p:nvPicPr>
          <p:cNvPr id="448" name="Google Shape;448;p74"/>
          <p:cNvPicPr preferRelativeResize="0"/>
          <p:nvPr/>
        </p:nvPicPr>
        <p:blipFill>
          <a:blip r:embed="rId3">
            <a:alphaModFix/>
          </a:blip>
          <a:stretch>
            <a:fillRect/>
          </a:stretch>
        </p:blipFill>
        <p:spPr>
          <a:xfrm>
            <a:off x="-12121" y="1151675"/>
            <a:ext cx="8828975" cy="3286125"/>
          </a:xfrm>
          <a:prstGeom prst="rect">
            <a:avLst/>
          </a:prstGeom>
          <a:noFill/>
          <a:ln>
            <a:noFill/>
          </a:ln>
        </p:spPr>
      </p:pic>
      <p:sp>
        <p:nvSpPr>
          <p:cNvPr id="449" name="Google Shape;449;p74"/>
          <p:cNvSpPr txBox="1"/>
          <p:nvPr/>
        </p:nvSpPr>
        <p:spPr>
          <a:xfrm>
            <a:off x="-12125" y="1597300"/>
            <a:ext cx="2933400" cy="127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latin typeface="Roboto"/>
                <a:ea typeface="Roboto"/>
                <a:cs typeface="Roboto"/>
                <a:sym typeface="Roboto"/>
              </a:rPr>
              <a:t>la transformación logarítmica es monótona y por tanto tiene el mismo máximo</a:t>
            </a:r>
            <a:endParaRPr i="1" sz="1800">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75"/>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El EMV de mu para la normal</a:t>
            </a:r>
            <a:endParaRPr/>
          </a:p>
        </p:txBody>
      </p:sp>
      <p:sp>
        <p:nvSpPr>
          <p:cNvPr id="455" name="Google Shape;455;p75"/>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t/>
            </a:r>
            <a:endParaRPr/>
          </a:p>
        </p:txBody>
      </p:sp>
      <p:pic>
        <p:nvPicPr>
          <p:cNvPr id="456" name="Google Shape;456;p75"/>
          <p:cNvPicPr preferRelativeResize="0"/>
          <p:nvPr/>
        </p:nvPicPr>
        <p:blipFill>
          <a:blip r:embed="rId3">
            <a:alphaModFix/>
          </a:blip>
          <a:stretch>
            <a:fillRect/>
          </a:stretch>
        </p:blipFill>
        <p:spPr>
          <a:xfrm>
            <a:off x="209550" y="981075"/>
            <a:ext cx="8724900" cy="36972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76"/>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a:solidFill>
                  <a:schemeClr val="lt1"/>
                </a:solidFill>
              </a:rPr>
              <a:t>El EMV de mu para la normal</a:t>
            </a:r>
            <a:endParaRPr/>
          </a:p>
        </p:txBody>
      </p:sp>
      <p:pic>
        <p:nvPicPr>
          <p:cNvPr id="462" name="Google Shape;462;p76"/>
          <p:cNvPicPr preferRelativeResize="0"/>
          <p:nvPr/>
        </p:nvPicPr>
        <p:blipFill>
          <a:blip r:embed="rId3">
            <a:alphaModFix/>
          </a:blip>
          <a:stretch>
            <a:fillRect/>
          </a:stretch>
        </p:blipFill>
        <p:spPr>
          <a:xfrm>
            <a:off x="862013" y="1252538"/>
            <a:ext cx="7419975" cy="26384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7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a:solidFill>
                  <a:schemeClr val="lt1"/>
                </a:solidFill>
              </a:rPr>
              <a:t>El EMV de mu para la normal</a:t>
            </a:r>
            <a:endParaRPr/>
          </a:p>
        </p:txBody>
      </p:sp>
      <p:pic>
        <p:nvPicPr>
          <p:cNvPr id="468" name="Google Shape;468;p77"/>
          <p:cNvPicPr preferRelativeResize="0"/>
          <p:nvPr/>
        </p:nvPicPr>
        <p:blipFill rotWithShape="1">
          <a:blip r:embed="rId3">
            <a:alphaModFix/>
          </a:blip>
          <a:srcRect b="47769" l="10113" r="31457" t="0"/>
          <a:stretch/>
        </p:blipFill>
        <p:spPr>
          <a:xfrm>
            <a:off x="774725" y="1244263"/>
            <a:ext cx="7351200" cy="2654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7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a:solidFill>
                  <a:schemeClr val="lt1"/>
                </a:solidFill>
              </a:rPr>
              <a:t>El EMV de mu para la normal</a:t>
            </a:r>
            <a:endParaRPr/>
          </a:p>
        </p:txBody>
      </p:sp>
      <p:pic>
        <p:nvPicPr>
          <p:cNvPr id="474" name="Google Shape;474;p78"/>
          <p:cNvPicPr preferRelativeResize="0"/>
          <p:nvPr/>
        </p:nvPicPr>
        <p:blipFill rotWithShape="1">
          <a:blip r:embed="rId3">
            <a:alphaModFix/>
          </a:blip>
          <a:srcRect b="0" l="8524" r="33645" t="51333"/>
          <a:stretch/>
        </p:blipFill>
        <p:spPr>
          <a:xfrm>
            <a:off x="422675" y="1275863"/>
            <a:ext cx="7622149" cy="25917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7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EMV</a:t>
            </a:r>
            <a:endParaRPr/>
          </a:p>
        </p:txBody>
      </p:sp>
      <p:sp>
        <p:nvSpPr>
          <p:cNvPr id="480" name="Google Shape;480;p79"/>
          <p:cNvSpPr txBox="1"/>
          <p:nvPr>
            <p:ph idx="1" type="body"/>
          </p:nvPr>
        </p:nvSpPr>
        <p:spPr>
          <a:xfrm>
            <a:off x="326550" y="1146251"/>
            <a:ext cx="8327100" cy="32103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b="1" lang="en">
                <a:latin typeface="Roboto"/>
                <a:ea typeface="Roboto"/>
                <a:cs typeface="Roboto"/>
                <a:sym typeface="Roboto"/>
              </a:rPr>
              <a:t>Propiedades de los EMV</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42900" lvl="0" marL="457200" rtl="0" algn="l">
              <a:spcBef>
                <a:spcPts val="0"/>
              </a:spcBef>
              <a:spcAft>
                <a:spcPts val="0"/>
              </a:spcAft>
              <a:buSzPts val="1800"/>
              <a:buFont typeface="Roboto"/>
              <a:buAutoNum type="arabicPeriod"/>
            </a:pPr>
            <a:r>
              <a:rPr lang="en">
                <a:latin typeface="Roboto"/>
                <a:ea typeface="Roboto"/>
                <a:cs typeface="Roboto"/>
                <a:sym typeface="Roboto"/>
              </a:rPr>
              <a:t>Son asintóticamente insesgados</a:t>
            </a:r>
            <a:endParaRPr>
              <a:latin typeface="Roboto"/>
              <a:ea typeface="Roboto"/>
              <a:cs typeface="Roboto"/>
              <a:sym typeface="Roboto"/>
            </a:endParaRPr>
          </a:p>
          <a:p>
            <a:pPr indent="-342900" lvl="0" marL="457200" rtl="0" algn="l">
              <a:spcBef>
                <a:spcPts val="0"/>
              </a:spcBef>
              <a:spcAft>
                <a:spcPts val="0"/>
              </a:spcAft>
              <a:buClr>
                <a:schemeClr val="dk1"/>
              </a:buClr>
              <a:buSzPts val="1800"/>
              <a:buFont typeface="Roboto"/>
              <a:buAutoNum type="arabicPeriod"/>
            </a:pPr>
            <a:r>
              <a:rPr lang="en">
                <a:solidFill>
                  <a:schemeClr val="dk1"/>
                </a:solidFill>
                <a:latin typeface="Roboto"/>
                <a:ea typeface="Roboto"/>
                <a:cs typeface="Roboto"/>
                <a:sym typeface="Roboto"/>
              </a:rPr>
              <a:t>Son asintóticamente consistentes</a:t>
            </a:r>
            <a:endParaRPr>
              <a:solidFill>
                <a:schemeClr val="dk1"/>
              </a:solidFill>
              <a:latin typeface="Roboto"/>
              <a:ea typeface="Roboto"/>
              <a:cs typeface="Roboto"/>
              <a:sym typeface="Roboto"/>
            </a:endParaRPr>
          </a:p>
          <a:p>
            <a:pPr indent="-342900" lvl="0" marL="457200" rtl="0" algn="l">
              <a:spcBef>
                <a:spcPts val="0"/>
              </a:spcBef>
              <a:spcAft>
                <a:spcPts val="0"/>
              </a:spcAft>
              <a:buSzPts val="1800"/>
              <a:buFont typeface="Roboto"/>
              <a:buAutoNum type="arabicPeriod"/>
            </a:pPr>
            <a:r>
              <a:rPr lang="en">
                <a:latin typeface="Roboto"/>
                <a:ea typeface="Roboto"/>
                <a:cs typeface="Roboto"/>
                <a:sym typeface="Roboto"/>
              </a:rPr>
              <a:t>Asintóticamente tienen varianzas mínimas</a:t>
            </a:r>
            <a:r>
              <a:rPr lang="en">
                <a:solidFill>
                  <a:schemeClr val="dk1"/>
                </a:solidFill>
                <a:latin typeface="Roboto"/>
                <a:ea typeface="Roboto"/>
                <a:cs typeface="Roboto"/>
                <a:sym typeface="Roboto"/>
              </a:rPr>
              <a:t>- Eficiencia</a:t>
            </a:r>
            <a:endParaRPr>
              <a:latin typeface="Roboto"/>
              <a:ea typeface="Roboto"/>
              <a:cs typeface="Roboto"/>
              <a:sym typeface="Roboto"/>
            </a:endParaRPr>
          </a:p>
          <a:p>
            <a:pPr indent="-342900" lvl="0" marL="457200" rtl="0" algn="l">
              <a:spcBef>
                <a:spcPts val="0"/>
              </a:spcBef>
              <a:spcAft>
                <a:spcPts val="0"/>
              </a:spcAft>
              <a:buSzPts val="1800"/>
              <a:buFont typeface="Roboto"/>
              <a:buAutoNum type="arabicPeriod"/>
            </a:pPr>
            <a:r>
              <a:rPr lang="en">
                <a:latin typeface="Roboto"/>
                <a:ea typeface="Roboto"/>
                <a:cs typeface="Roboto"/>
                <a:sym typeface="Roboto"/>
              </a:rPr>
              <a:t>Cumplen con la propiedad de invarianza </a:t>
            </a:r>
            <a:endParaRPr>
              <a:latin typeface="Roboto"/>
              <a:ea typeface="Roboto"/>
              <a:cs typeface="Roboto"/>
              <a:sym typeface="Roboto"/>
            </a:endParaRPr>
          </a:p>
          <a:p>
            <a:pPr indent="-342900" lvl="0" marL="457200" rtl="0" algn="l">
              <a:spcBef>
                <a:spcPts val="0"/>
              </a:spcBef>
              <a:spcAft>
                <a:spcPts val="0"/>
              </a:spcAft>
              <a:buSzPts val="1800"/>
              <a:buFont typeface="Roboto"/>
              <a:buAutoNum type="arabicPeriod"/>
            </a:pPr>
            <a:r>
              <a:rPr lang="en">
                <a:latin typeface="Roboto"/>
                <a:ea typeface="Roboto"/>
                <a:cs typeface="Roboto"/>
                <a:sym typeface="Roboto"/>
              </a:rPr>
              <a:t>Suficientes</a:t>
            </a:r>
            <a:endParaRPr>
              <a:latin typeface="Roboto"/>
              <a:ea typeface="Roboto"/>
              <a:cs typeface="Roboto"/>
              <a:sym typeface="Roboto"/>
            </a:endParaRPr>
          </a:p>
          <a:p>
            <a:pPr indent="0" lvl="0" marL="45720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80"/>
          <p:cNvSpPr txBox="1"/>
          <p:nvPr>
            <p:ph type="title"/>
          </p:nvPr>
        </p:nvSpPr>
        <p:spPr>
          <a:xfrm>
            <a:off x="326851" y="191364"/>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EMV propiedades</a:t>
            </a:r>
            <a:endParaRPr/>
          </a:p>
        </p:txBody>
      </p:sp>
      <p:sp>
        <p:nvSpPr>
          <p:cNvPr id="486" name="Google Shape;486;p80"/>
          <p:cNvSpPr txBox="1"/>
          <p:nvPr>
            <p:ph idx="1" type="body"/>
          </p:nvPr>
        </p:nvSpPr>
        <p:spPr>
          <a:xfrm>
            <a:off x="21750" y="966175"/>
            <a:ext cx="87954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b="1" lang="en" sz="2400">
                <a:solidFill>
                  <a:schemeClr val="dk1"/>
                </a:solidFill>
                <a:latin typeface="Roboto"/>
                <a:ea typeface="Roboto"/>
                <a:cs typeface="Roboto"/>
                <a:sym typeface="Roboto"/>
              </a:rPr>
              <a:t>S</a:t>
            </a:r>
            <a:r>
              <a:rPr b="1" lang="en">
                <a:solidFill>
                  <a:schemeClr val="dk1"/>
                </a:solidFill>
                <a:latin typeface="Roboto"/>
                <a:ea typeface="Roboto"/>
                <a:cs typeface="Roboto"/>
                <a:sym typeface="Roboto"/>
              </a:rPr>
              <a:t>on asintóticamente insesgados</a:t>
            </a:r>
            <a:endParaRPr b="1">
              <a:solidFill>
                <a:schemeClr val="dk1"/>
              </a:solidFill>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rPr lang="en">
                <a:latin typeface="Roboto"/>
                <a:ea typeface="Roboto"/>
                <a:cs typeface="Roboto"/>
                <a:sym typeface="Roboto"/>
              </a:rPr>
              <a:t>Supongamos que se tiene un número indefinido de muestras de una población, todas ellas del mismo tamaño n. Sobre cada muestra el estimador nos ofrece una estimación concreta del parámetro que buscamos. Pues bien, el estimador es insesgado, si sobre dicha cantidad indefinida de estimaciones, el valor medio obtenido en las estimaciones es 𝜽 (el valor que se desea conocer).</a:t>
            </a:r>
            <a:endParaRPr>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400">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81"/>
          <p:cNvSpPr txBox="1"/>
          <p:nvPr>
            <p:ph type="title"/>
          </p:nvPr>
        </p:nvSpPr>
        <p:spPr>
          <a:xfrm>
            <a:off x="326851" y="191364"/>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EMV propiedades</a:t>
            </a:r>
            <a:endParaRPr/>
          </a:p>
        </p:txBody>
      </p:sp>
      <p:sp>
        <p:nvSpPr>
          <p:cNvPr id="492" name="Google Shape;492;p81"/>
          <p:cNvSpPr txBox="1"/>
          <p:nvPr>
            <p:ph idx="1" type="body"/>
          </p:nvPr>
        </p:nvSpPr>
        <p:spPr>
          <a:xfrm>
            <a:off x="21750" y="966175"/>
            <a:ext cx="87954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Son asintóticamente consistentes</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just">
              <a:spcBef>
                <a:spcPts val="0"/>
              </a:spcBef>
              <a:spcAft>
                <a:spcPts val="0"/>
              </a:spcAft>
              <a:buNone/>
            </a:pPr>
            <a:r>
              <a:rPr lang="en">
                <a:latin typeface="Roboto"/>
                <a:ea typeface="Roboto"/>
                <a:cs typeface="Roboto"/>
                <a:sym typeface="Roboto"/>
              </a:rPr>
              <a:t>La esperanza del estimador </a:t>
            </a:r>
            <a:r>
              <a:rPr b="1" i="1" lang="en">
                <a:latin typeface="Roboto"/>
                <a:ea typeface="Roboto"/>
                <a:cs typeface="Roboto"/>
                <a:sym typeface="Roboto"/>
              </a:rPr>
              <a:t>cuando n tiende a infinito</a:t>
            </a:r>
            <a:r>
              <a:rPr lang="en">
                <a:latin typeface="Roboto"/>
                <a:ea typeface="Roboto"/>
                <a:cs typeface="Roboto"/>
                <a:sym typeface="Roboto"/>
              </a:rPr>
              <a:t> es el parámetro poblacional y su varianza es cero. </a:t>
            </a:r>
            <a:endParaRPr>
              <a:latin typeface="Roboto"/>
              <a:ea typeface="Roboto"/>
              <a:cs typeface="Roboto"/>
              <a:sym typeface="Roboto"/>
            </a:endParaRPr>
          </a:p>
          <a:p>
            <a:pPr indent="0" lvl="0" marL="0" rtl="0" algn="just">
              <a:spcBef>
                <a:spcPts val="0"/>
              </a:spcBef>
              <a:spcAft>
                <a:spcPts val="0"/>
              </a:spcAft>
              <a:buNone/>
            </a:pPr>
            <a:r>
              <a:t/>
            </a:r>
            <a:endParaRPr sz="2400">
              <a:latin typeface="Roboto"/>
              <a:ea typeface="Roboto"/>
              <a:cs typeface="Roboto"/>
              <a:sym typeface="Roboto"/>
            </a:endParaRPr>
          </a:p>
          <a:p>
            <a:pPr indent="0" lvl="0" marL="0" rtl="0" algn="just">
              <a:spcBef>
                <a:spcPts val="0"/>
              </a:spcBef>
              <a:spcAft>
                <a:spcPts val="0"/>
              </a:spcAft>
              <a:buNone/>
            </a:pPr>
            <a:r>
              <a:t/>
            </a:r>
            <a:endParaRPr sz="2400">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82"/>
          <p:cNvSpPr txBox="1"/>
          <p:nvPr>
            <p:ph type="title"/>
          </p:nvPr>
        </p:nvSpPr>
        <p:spPr>
          <a:xfrm>
            <a:off x="326851" y="191364"/>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EMV propiedades</a:t>
            </a:r>
            <a:endParaRPr/>
          </a:p>
        </p:txBody>
      </p:sp>
      <p:sp>
        <p:nvSpPr>
          <p:cNvPr id="498" name="Google Shape;498;p82"/>
          <p:cNvSpPr txBox="1"/>
          <p:nvPr>
            <p:ph idx="1" type="body"/>
          </p:nvPr>
        </p:nvSpPr>
        <p:spPr>
          <a:xfrm>
            <a:off x="0" y="1275650"/>
            <a:ext cx="87954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Son eficientes</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just">
              <a:spcBef>
                <a:spcPts val="0"/>
              </a:spcBef>
              <a:spcAft>
                <a:spcPts val="0"/>
              </a:spcAft>
              <a:buNone/>
            </a:pPr>
            <a:r>
              <a:rPr lang="en">
                <a:latin typeface="Roboto"/>
                <a:ea typeface="Roboto"/>
                <a:cs typeface="Roboto"/>
                <a:sym typeface="Roboto"/>
              </a:rPr>
              <a:t>Entre todos los estimadores conseguiremos por este método un estimador que minimiza su varianza con respecto al resto.</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83"/>
          <p:cNvSpPr txBox="1"/>
          <p:nvPr>
            <p:ph type="title"/>
          </p:nvPr>
        </p:nvSpPr>
        <p:spPr>
          <a:xfrm>
            <a:off x="326851" y="191364"/>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EMV propiedades</a:t>
            </a:r>
            <a:endParaRPr/>
          </a:p>
        </p:txBody>
      </p:sp>
      <p:sp>
        <p:nvSpPr>
          <p:cNvPr id="504" name="Google Shape;504;p83"/>
          <p:cNvSpPr txBox="1"/>
          <p:nvPr>
            <p:ph idx="1" type="body"/>
          </p:nvPr>
        </p:nvSpPr>
        <p:spPr>
          <a:xfrm>
            <a:off x="326551" y="11947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b="1" lang="en">
                <a:latin typeface="Roboto"/>
                <a:ea typeface="Roboto"/>
                <a:cs typeface="Roboto"/>
                <a:sym typeface="Roboto"/>
              </a:rPr>
              <a:t>Invarianza </a:t>
            </a:r>
            <a:endParaRPr b="1">
              <a:latin typeface="Roboto"/>
              <a:ea typeface="Roboto"/>
              <a:cs typeface="Roboto"/>
              <a:sym typeface="Roboto"/>
            </a:endParaRPr>
          </a:p>
          <a:p>
            <a:pPr indent="0" lvl="0" marL="0" rtl="0" algn="just">
              <a:spcBef>
                <a:spcPts val="0"/>
              </a:spcBef>
              <a:spcAft>
                <a:spcPts val="0"/>
              </a:spcAft>
              <a:buNone/>
            </a:pPr>
            <a:r>
              <a:rPr lang="en">
                <a:latin typeface="Roboto"/>
                <a:ea typeface="Roboto"/>
                <a:cs typeface="Roboto"/>
                <a:sym typeface="Roboto"/>
              </a:rPr>
              <a:t>Invariante es algo que no cambia al aplicarle un conjunto de transformaciones. Así un objeto se dice invariante respecto de o bajo una transformación si permanece inalterado tras la acción de tal transformación. </a:t>
            </a:r>
            <a:endParaRPr>
              <a:latin typeface="Roboto"/>
              <a:ea typeface="Roboto"/>
              <a:cs typeface="Roboto"/>
              <a:sym typeface="Roboto"/>
            </a:endParaRPr>
          </a:p>
          <a:p>
            <a:pPr indent="0" lvl="0" marL="0" rtl="0" algn="just">
              <a:spcBef>
                <a:spcPts val="0"/>
              </a:spcBef>
              <a:spcAft>
                <a:spcPts val="0"/>
              </a:spcAft>
              <a:buNone/>
            </a:pPr>
            <a:r>
              <a:rPr lang="en">
                <a:latin typeface="Roboto"/>
                <a:ea typeface="Roboto"/>
                <a:cs typeface="Roboto"/>
                <a:sym typeface="Roboto"/>
              </a:rPr>
              <a:t>Si 𝜽 es el EMV de 𝜣 entonces h(</a:t>
            </a:r>
            <a:r>
              <a:rPr lang="en">
                <a:solidFill>
                  <a:schemeClr val="dk1"/>
                </a:solidFill>
                <a:latin typeface="Roboto"/>
                <a:ea typeface="Roboto"/>
                <a:cs typeface="Roboto"/>
                <a:sym typeface="Roboto"/>
              </a:rPr>
              <a:t>𝜽</a:t>
            </a:r>
            <a:r>
              <a:rPr lang="en">
                <a:latin typeface="Roboto"/>
                <a:ea typeface="Roboto"/>
                <a:cs typeface="Roboto"/>
                <a:sym typeface="Roboto"/>
              </a:rPr>
              <a:t>) es el estimador maximoverosímil de h(</a:t>
            </a:r>
            <a:r>
              <a:rPr lang="en">
                <a:solidFill>
                  <a:schemeClr val="dk1"/>
                </a:solidFill>
                <a:latin typeface="Roboto"/>
                <a:ea typeface="Roboto"/>
                <a:cs typeface="Roboto"/>
                <a:sym typeface="Roboto"/>
              </a:rPr>
              <a:t>𝜣)</a:t>
            </a:r>
            <a:endParaRPr>
              <a:solidFill>
                <a:schemeClr val="dk1"/>
              </a:solidFill>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rPr lang="en">
                <a:latin typeface="Roboto"/>
                <a:ea typeface="Roboto"/>
                <a:cs typeface="Roboto"/>
                <a:sym typeface="Roboto"/>
              </a:rPr>
              <a:t>Ejemplo</a:t>
            </a:r>
            <a:endParaRPr>
              <a:latin typeface="Roboto"/>
              <a:ea typeface="Roboto"/>
              <a:cs typeface="Roboto"/>
              <a:sym typeface="Roboto"/>
            </a:endParaRPr>
          </a:p>
          <a:p>
            <a:pPr indent="0" lvl="0" marL="0" rtl="0" algn="just">
              <a:spcBef>
                <a:spcPts val="0"/>
              </a:spcBef>
              <a:spcAft>
                <a:spcPts val="0"/>
              </a:spcAft>
              <a:buNone/>
            </a:pPr>
            <a:r>
              <a:rPr lang="en">
                <a:solidFill>
                  <a:schemeClr val="dk1"/>
                </a:solidFill>
                <a:latin typeface="Roboto"/>
                <a:ea typeface="Roboto"/>
                <a:cs typeface="Roboto"/>
                <a:sym typeface="Roboto"/>
              </a:rPr>
              <a:t>Sean x</a:t>
            </a:r>
            <a:r>
              <a:rPr baseline="-25000" lang="en">
                <a:solidFill>
                  <a:schemeClr val="dk1"/>
                </a:solidFill>
                <a:latin typeface="Roboto"/>
                <a:ea typeface="Roboto"/>
                <a:cs typeface="Roboto"/>
                <a:sym typeface="Roboto"/>
              </a:rPr>
              <a:t>1</a:t>
            </a:r>
            <a:r>
              <a:rPr lang="en">
                <a:solidFill>
                  <a:schemeClr val="dk1"/>
                </a:solidFill>
                <a:latin typeface="Roboto"/>
                <a:ea typeface="Roboto"/>
                <a:cs typeface="Roboto"/>
                <a:sym typeface="Roboto"/>
              </a:rPr>
              <a:t> , x</a:t>
            </a:r>
            <a:r>
              <a:rPr baseline="-25000" lang="en">
                <a:solidFill>
                  <a:schemeClr val="dk1"/>
                </a:solidFill>
                <a:latin typeface="Roboto"/>
                <a:ea typeface="Roboto"/>
                <a:cs typeface="Roboto"/>
                <a:sym typeface="Roboto"/>
              </a:rPr>
              <a:t>2</a:t>
            </a:r>
            <a:r>
              <a:rPr lang="en">
                <a:solidFill>
                  <a:schemeClr val="dk1"/>
                </a:solidFill>
                <a:latin typeface="Roboto"/>
                <a:ea typeface="Roboto"/>
                <a:cs typeface="Roboto"/>
                <a:sym typeface="Roboto"/>
              </a:rPr>
              <a:t> ,..., x</a:t>
            </a:r>
            <a:r>
              <a:rPr baseline="-25000" lang="en">
                <a:solidFill>
                  <a:schemeClr val="dk1"/>
                </a:solidFill>
                <a:latin typeface="Roboto"/>
                <a:ea typeface="Roboto"/>
                <a:cs typeface="Roboto"/>
                <a:sym typeface="Roboto"/>
              </a:rPr>
              <a:t>n</a:t>
            </a:r>
            <a:r>
              <a:rPr lang="en">
                <a:solidFill>
                  <a:schemeClr val="dk1"/>
                </a:solidFill>
                <a:latin typeface="Roboto"/>
                <a:ea typeface="Roboto"/>
                <a:cs typeface="Roboto"/>
                <a:sym typeface="Roboto"/>
              </a:rPr>
              <a:t> los valores observados de una muestra aleatoria de tamaño n con X~N(𝜇,𝜎</a:t>
            </a:r>
            <a:r>
              <a:rPr baseline="30000" lang="en">
                <a:solidFill>
                  <a:schemeClr val="dk1"/>
                </a:solidFill>
                <a:latin typeface="Roboto"/>
                <a:ea typeface="Roboto"/>
                <a:cs typeface="Roboto"/>
                <a:sym typeface="Roboto"/>
              </a:rPr>
              <a:t>2</a:t>
            </a: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indent="0" lvl="0" marL="0" rtl="0" algn="just">
              <a:spcBef>
                <a:spcPts val="0"/>
              </a:spcBef>
              <a:spcAft>
                <a:spcPts val="0"/>
              </a:spcAft>
              <a:buNone/>
            </a:pPr>
            <a:r>
              <a:t/>
            </a:r>
            <a:endParaRPr>
              <a:solidFill>
                <a:schemeClr val="dk1"/>
              </a:solidFill>
              <a:latin typeface="Roboto"/>
              <a:ea typeface="Roboto"/>
              <a:cs typeface="Roboto"/>
              <a:sym typeface="Roboto"/>
            </a:endParaRPr>
          </a:p>
          <a:p>
            <a:pPr indent="0" lvl="0" marL="0" rtl="0" algn="just">
              <a:spcBef>
                <a:spcPts val="0"/>
              </a:spcBef>
              <a:spcAft>
                <a:spcPts val="0"/>
              </a:spcAft>
              <a:buNone/>
            </a:pPr>
            <a:r>
              <a:rPr lang="en">
                <a:solidFill>
                  <a:schemeClr val="dk1"/>
                </a:solidFill>
                <a:latin typeface="Roboto"/>
                <a:ea typeface="Roboto"/>
                <a:cs typeface="Roboto"/>
                <a:sym typeface="Roboto"/>
              </a:rPr>
              <a:t>3𝜇=3 promedio,    1/𝜇=1/promedio    etc</a:t>
            </a:r>
            <a:endParaRPr>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30"/>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b="1" lang="en" sz="3600"/>
              <a:t>Muestreo aleatorio</a:t>
            </a:r>
            <a:endParaRPr b="1" sz="3600"/>
          </a:p>
        </p:txBody>
      </p:sp>
      <p:sp>
        <p:nvSpPr>
          <p:cNvPr id="139" name="Google Shape;139;p30"/>
          <p:cNvSpPr txBox="1"/>
          <p:nvPr>
            <p:ph idx="1" type="body"/>
          </p:nvPr>
        </p:nvSpPr>
        <p:spPr>
          <a:xfrm>
            <a:off x="326551" y="1347165"/>
            <a:ext cx="40635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sz="1800"/>
              <a:t>Definamos algunos términos</a:t>
            </a:r>
            <a:endParaRPr sz="1800"/>
          </a:p>
          <a:p>
            <a:pPr indent="0" lvl="0" marL="0" rtl="0" algn="l">
              <a:spcBef>
                <a:spcPts val="0"/>
              </a:spcBef>
              <a:spcAft>
                <a:spcPts val="0"/>
              </a:spcAft>
              <a:buNone/>
            </a:pPr>
            <a:r>
              <a:t/>
            </a:r>
            <a:endParaRPr sz="1800"/>
          </a:p>
        </p:txBody>
      </p:sp>
      <p:sp>
        <p:nvSpPr>
          <p:cNvPr id="140" name="Google Shape;140;p30"/>
          <p:cNvSpPr txBox="1"/>
          <p:nvPr>
            <p:ph idx="2" type="body"/>
          </p:nvPr>
        </p:nvSpPr>
        <p:spPr>
          <a:xfrm>
            <a:off x="4593269" y="1347165"/>
            <a:ext cx="4063500" cy="15186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sz="1800"/>
              <a:t>Una </a:t>
            </a:r>
            <a:r>
              <a:rPr b="1" i="1" lang="en" sz="1800"/>
              <a:t>población</a:t>
            </a:r>
            <a:r>
              <a:rPr lang="en" sz="1800"/>
              <a:t> está formada por la totalidad de las observaciones en las cuales se tiene cierto</a:t>
            </a:r>
            <a:endParaRPr sz="1800"/>
          </a:p>
          <a:p>
            <a:pPr indent="0" lvl="0" marL="0" rtl="0" algn="l">
              <a:spcBef>
                <a:spcPts val="0"/>
              </a:spcBef>
              <a:spcAft>
                <a:spcPts val="0"/>
              </a:spcAft>
              <a:buNone/>
            </a:pPr>
            <a:r>
              <a:rPr lang="en" sz="1800"/>
              <a:t>interés</a:t>
            </a:r>
            <a:endParaRPr sz="1800"/>
          </a:p>
        </p:txBody>
      </p:sp>
      <p:sp>
        <p:nvSpPr>
          <p:cNvPr id="141" name="Google Shape;141;p30"/>
          <p:cNvSpPr txBox="1"/>
          <p:nvPr>
            <p:ph idx="3" type="body"/>
          </p:nvPr>
        </p:nvSpPr>
        <p:spPr>
          <a:xfrm>
            <a:off x="4593269" y="3010302"/>
            <a:ext cx="4063500" cy="15186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sz="1800"/>
              <a:t>Una </a:t>
            </a:r>
            <a:r>
              <a:rPr b="1" i="1" lang="en" sz="1800"/>
              <a:t>muestra</a:t>
            </a:r>
            <a:r>
              <a:rPr lang="en" sz="1800"/>
              <a:t> es un subconjunto de observaciones seleccionada de una población</a:t>
            </a:r>
            <a:endParaRPr sz="1800"/>
          </a:p>
        </p:txBody>
      </p:sp>
      <p:cxnSp>
        <p:nvCxnSpPr>
          <p:cNvPr id="142" name="Google Shape;142;p30"/>
          <p:cNvCxnSpPr/>
          <p:nvPr/>
        </p:nvCxnSpPr>
        <p:spPr>
          <a:xfrm>
            <a:off x="3434650" y="1545300"/>
            <a:ext cx="1218300" cy="0"/>
          </a:xfrm>
          <a:prstGeom prst="straightConnector1">
            <a:avLst/>
          </a:prstGeom>
          <a:noFill/>
          <a:ln cap="flat" cmpd="sng" w="9525">
            <a:solidFill>
              <a:schemeClr val="dk2"/>
            </a:solidFill>
            <a:prstDash val="solid"/>
            <a:round/>
            <a:headEnd len="med" w="med" type="none"/>
            <a:tailEnd len="med" w="med" type="none"/>
          </a:ln>
        </p:spPr>
      </p:cxnSp>
      <p:cxnSp>
        <p:nvCxnSpPr>
          <p:cNvPr id="143" name="Google Shape;143;p30"/>
          <p:cNvCxnSpPr/>
          <p:nvPr/>
        </p:nvCxnSpPr>
        <p:spPr>
          <a:xfrm>
            <a:off x="3434650" y="1614400"/>
            <a:ext cx="981300" cy="1319700"/>
          </a:xfrm>
          <a:prstGeom prst="straightConnector1">
            <a:avLst/>
          </a:prstGeom>
          <a:noFill/>
          <a:ln cap="flat" cmpd="sng" w="9525">
            <a:solidFill>
              <a:schemeClr val="dk2"/>
            </a:solidFill>
            <a:prstDash val="solid"/>
            <a:round/>
            <a:headEnd len="med" w="med" type="none"/>
            <a:tailEnd len="med" w="med" type="none"/>
          </a:ln>
        </p:spPr>
      </p:cxnSp>
      <p:pic>
        <p:nvPicPr>
          <p:cNvPr id="144" name="Google Shape;144;p30"/>
          <p:cNvPicPr preferRelativeResize="0"/>
          <p:nvPr/>
        </p:nvPicPr>
        <p:blipFill>
          <a:blip r:embed="rId3">
            <a:alphaModFix/>
          </a:blip>
          <a:stretch>
            <a:fillRect/>
          </a:stretch>
        </p:blipFill>
        <p:spPr>
          <a:xfrm>
            <a:off x="326538" y="2354938"/>
            <a:ext cx="3305175" cy="13811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84"/>
          <p:cNvSpPr txBox="1"/>
          <p:nvPr>
            <p:ph type="title"/>
          </p:nvPr>
        </p:nvSpPr>
        <p:spPr>
          <a:xfrm>
            <a:off x="244951" y="472664"/>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EMV propiedades</a:t>
            </a:r>
            <a:endParaRPr/>
          </a:p>
        </p:txBody>
      </p:sp>
      <p:sp>
        <p:nvSpPr>
          <p:cNvPr id="510" name="Google Shape;510;p84"/>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b="1" lang="en">
                <a:latin typeface="Roboto"/>
                <a:ea typeface="Roboto"/>
                <a:cs typeface="Roboto"/>
                <a:sym typeface="Roboto"/>
              </a:rPr>
              <a:t>Suficientes</a:t>
            </a:r>
            <a:endParaRPr b="1">
              <a:latin typeface="Roboto"/>
              <a:ea typeface="Roboto"/>
              <a:cs typeface="Roboto"/>
              <a:sym typeface="Roboto"/>
            </a:endParaRPr>
          </a:p>
          <a:p>
            <a:pPr indent="0" lvl="0" marL="0" rtl="0" algn="just">
              <a:spcBef>
                <a:spcPts val="0"/>
              </a:spcBef>
              <a:spcAft>
                <a:spcPts val="0"/>
              </a:spcAft>
              <a:buNone/>
            </a:pPr>
            <a:r>
              <a:t/>
            </a:r>
            <a:endParaRPr b="1">
              <a:latin typeface="Roboto"/>
              <a:ea typeface="Roboto"/>
              <a:cs typeface="Roboto"/>
              <a:sym typeface="Roboto"/>
            </a:endParaRPr>
          </a:p>
          <a:p>
            <a:pPr indent="0" lvl="0" marL="0" rtl="0" algn="just">
              <a:spcBef>
                <a:spcPts val="0"/>
              </a:spcBef>
              <a:spcAft>
                <a:spcPts val="0"/>
              </a:spcAft>
              <a:buNone/>
            </a:pPr>
            <a:r>
              <a:rPr lang="en">
                <a:solidFill>
                  <a:schemeClr val="dk1"/>
                </a:solidFill>
                <a:latin typeface="Roboto"/>
                <a:ea typeface="Roboto"/>
                <a:cs typeface="Roboto"/>
                <a:sym typeface="Roboto"/>
              </a:rPr>
              <a:t>Cuando disponemos de una muestra y queremos elegir un estadístico basado en ella, parece lógico seleccionar el que conserve la mayor cantidad posible de la  información contenida en dicha muestra. El concepto de suficiencia está basado, precisamente, en esta idea de conservar la información contenida en una muestra. </a:t>
            </a:r>
            <a:endParaRPr b="1">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85"/>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Intervalos de confianza</a:t>
            </a:r>
            <a:endParaRPr/>
          </a:p>
        </p:txBody>
      </p:sp>
      <p:sp>
        <p:nvSpPr>
          <p:cNvPr id="516" name="Google Shape;516;p85"/>
          <p:cNvSpPr txBox="1"/>
          <p:nvPr>
            <p:ph idx="1" type="body"/>
          </p:nvPr>
        </p:nvSpPr>
        <p:spPr>
          <a:xfrm>
            <a:off x="326549" y="1106075"/>
            <a:ext cx="8298600" cy="3184200"/>
          </a:xfrm>
          <a:prstGeom prst="rect">
            <a:avLst/>
          </a:prstGeom>
        </p:spPr>
        <p:txBody>
          <a:bodyPr anchorCtr="0" anchor="t" bIns="76025" lIns="76025" spcFirstLastPara="1" rIns="76025" wrap="square" tIns="76025">
            <a:noAutofit/>
          </a:bodyPr>
          <a:lstStyle/>
          <a:p>
            <a:pPr indent="-342900" lvl="0" marL="457200" rtl="0" algn="just">
              <a:spcBef>
                <a:spcPts val="0"/>
              </a:spcBef>
              <a:spcAft>
                <a:spcPts val="0"/>
              </a:spcAft>
              <a:buSzPts val="1800"/>
              <a:buFont typeface="Roboto"/>
              <a:buChar char="➔"/>
            </a:pPr>
            <a:r>
              <a:rPr lang="en">
                <a:latin typeface="Roboto"/>
                <a:ea typeface="Roboto"/>
                <a:cs typeface="Roboto"/>
                <a:sym typeface="Roboto"/>
              </a:rPr>
              <a:t>A veces resulta más conveniente dar un intervalo de valores posibles del parámetro desconocido, de manera tal que dicho intervalo contenga al verdadero parámetro con determinada probabilidad.</a:t>
            </a:r>
            <a:endParaRPr>
              <a:latin typeface="Roboto"/>
              <a:ea typeface="Roboto"/>
              <a:cs typeface="Roboto"/>
              <a:sym typeface="Roboto"/>
            </a:endParaRPr>
          </a:p>
          <a:p>
            <a:pPr indent="-342900" lvl="0" marL="457200" rtl="0" algn="just">
              <a:spcBef>
                <a:spcPts val="0"/>
              </a:spcBef>
              <a:spcAft>
                <a:spcPts val="0"/>
              </a:spcAft>
              <a:buClr>
                <a:schemeClr val="dk1"/>
              </a:buClr>
              <a:buSzPts val="1800"/>
              <a:buFont typeface="Roboto"/>
              <a:buChar char="➔"/>
            </a:pPr>
            <a:r>
              <a:rPr lang="en">
                <a:solidFill>
                  <a:schemeClr val="dk1"/>
                </a:solidFill>
                <a:latin typeface="Roboto"/>
                <a:ea typeface="Roboto"/>
                <a:cs typeface="Roboto"/>
                <a:sym typeface="Roboto"/>
              </a:rPr>
              <a:t>Un intervalo de confianza es un rango de valores, derivado de los estadísticos de la muestra, que posiblemente incluya el valor de un parámetro de población desconocido. </a:t>
            </a:r>
            <a:endParaRPr>
              <a:solidFill>
                <a:schemeClr val="dk1"/>
              </a:solidFill>
              <a:latin typeface="Roboto"/>
              <a:ea typeface="Roboto"/>
              <a:cs typeface="Roboto"/>
              <a:sym typeface="Roboto"/>
            </a:endParaRPr>
          </a:p>
          <a:p>
            <a:pPr indent="-342900" lvl="0" marL="457200" rtl="0" algn="just">
              <a:spcBef>
                <a:spcPts val="0"/>
              </a:spcBef>
              <a:spcAft>
                <a:spcPts val="0"/>
              </a:spcAft>
              <a:buClr>
                <a:schemeClr val="dk1"/>
              </a:buClr>
              <a:buSzPts val="1800"/>
              <a:buFont typeface="Roboto"/>
              <a:buChar char="➔"/>
            </a:pPr>
            <a:r>
              <a:rPr lang="en">
                <a:solidFill>
                  <a:schemeClr val="dk1"/>
                </a:solidFill>
                <a:latin typeface="Roboto"/>
                <a:ea typeface="Roboto"/>
                <a:cs typeface="Roboto"/>
                <a:sym typeface="Roboto"/>
              </a:rPr>
              <a:t>Debido a su naturaleza aleatoria, es poco probable que dos muestras de una población en particular produzcan intervalos de confianza idénticos</a:t>
            </a:r>
            <a:endParaRPr>
              <a:solidFill>
                <a:schemeClr val="dk1"/>
              </a:solidFill>
              <a:latin typeface="Roboto"/>
              <a:ea typeface="Roboto"/>
              <a:cs typeface="Roboto"/>
              <a:sym typeface="Roboto"/>
            </a:endParaRPr>
          </a:p>
          <a:p>
            <a:pPr indent="0" lvl="0" marL="45720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86"/>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Intervalos de confianza</a:t>
            </a:r>
            <a:endParaRPr/>
          </a:p>
        </p:txBody>
      </p:sp>
      <p:pic>
        <p:nvPicPr>
          <p:cNvPr id="522" name="Google Shape;522;p86"/>
          <p:cNvPicPr preferRelativeResize="0"/>
          <p:nvPr/>
        </p:nvPicPr>
        <p:blipFill>
          <a:blip r:embed="rId3">
            <a:alphaModFix/>
          </a:blip>
          <a:stretch>
            <a:fillRect/>
          </a:stretch>
        </p:blipFill>
        <p:spPr>
          <a:xfrm>
            <a:off x="3152775" y="3073963"/>
            <a:ext cx="2838450" cy="1609725"/>
          </a:xfrm>
          <a:prstGeom prst="rect">
            <a:avLst/>
          </a:prstGeom>
          <a:noFill/>
          <a:ln>
            <a:noFill/>
          </a:ln>
        </p:spPr>
      </p:pic>
      <p:sp>
        <p:nvSpPr>
          <p:cNvPr id="523" name="Google Shape;523;p86"/>
          <p:cNvSpPr txBox="1"/>
          <p:nvPr/>
        </p:nvSpPr>
        <p:spPr>
          <a:xfrm>
            <a:off x="367950" y="739800"/>
            <a:ext cx="7994700" cy="30000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800"/>
              <a:t>En este caso, la línea negra horizontal representa el valor fijo de la media desconocida de la población, µ. Los intervalos de confianza azules verticales que se sobreponen a la línea horizontal contienen el valor de la media de la población. El intervalo de confianza rojo que está completamente por debajo de la línea horizontal no lo contiene. Un intervalo de confianza de 95% indica que 19 de 20 muestras (95%) de la misma población producirán intervalos de confianza que contendrán el parámetro de población. </a:t>
            </a:r>
            <a:endParaRPr sz="1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8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Intervalos de confianza</a:t>
            </a:r>
            <a:endParaRPr/>
          </a:p>
        </p:txBody>
      </p:sp>
      <p:sp>
        <p:nvSpPr>
          <p:cNvPr id="529" name="Google Shape;529;p87"/>
          <p:cNvSpPr txBox="1"/>
          <p:nvPr>
            <p:ph idx="1" type="body"/>
          </p:nvPr>
        </p:nvSpPr>
        <p:spPr>
          <a:xfrm>
            <a:off x="326550" y="1347175"/>
            <a:ext cx="8490300" cy="9189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latin typeface="Roboto"/>
                <a:ea typeface="Roboto"/>
                <a:cs typeface="Roboto"/>
                <a:sym typeface="Roboto"/>
              </a:rPr>
              <a:t>Específicamente, a partir de una muestra aleatoria se construye un intervalo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     ) donde los extremos son dos estadísticos tal que </a:t>
            </a:r>
            <a:endParaRPr>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30" name="Google Shape;530;p87"/>
          <p:cNvPicPr preferRelativeResize="0"/>
          <p:nvPr/>
        </p:nvPicPr>
        <p:blipFill>
          <a:blip r:embed="rId3">
            <a:alphaModFix/>
          </a:blip>
          <a:stretch>
            <a:fillRect/>
          </a:stretch>
        </p:blipFill>
        <p:spPr>
          <a:xfrm>
            <a:off x="504100" y="1638090"/>
            <a:ext cx="209550" cy="295275"/>
          </a:xfrm>
          <a:prstGeom prst="rect">
            <a:avLst/>
          </a:prstGeom>
          <a:noFill/>
          <a:ln>
            <a:noFill/>
          </a:ln>
        </p:spPr>
      </p:pic>
      <p:pic>
        <p:nvPicPr>
          <p:cNvPr id="531" name="Google Shape;531;p87"/>
          <p:cNvPicPr preferRelativeResize="0"/>
          <p:nvPr/>
        </p:nvPicPr>
        <p:blipFill>
          <a:blip r:embed="rId4">
            <a:alphaModFix/>
          </a:blip>
          <a:stretch>
            <a:fillRect/>
          </a:stretch>
        </p:blipFill>
        <p:spPr>
          <a:xfrm>
            <a:off x="792975" y="1656465"/>
            <a:ext cx="209550" cy="295275"/>
          </a:xfrm>
          <a:prstGeom prst="rect">
            <a:avLst/>
          </a:prstGeom>
          <a:noFill/>
          <a:ln>
            <a:noFill/>
          </a:ln>
        </p:spPr>
      </p:pic>
      <p:sp>
        <p:nvSpPr>
          <p:cNvPr id="532" name="Google Shape;532;p87"/>
          <p:cNvSpPr txBox="1"/>
          <p:nvPr/>
        </p:nvSpPr>
        <p:spPr>
          <a:xfrm>
            <a:off x="1977175" y="2280425"/>
            <a:ext cx="3581700" cy="8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pic>
        <p:nvPicPr>
          <p:cNvPr id="533" name="Google Shape;533;p87"/>
          <p:cNvPicPr preferRelativeResize="0"/>
          <p:nvPr/>
        </p:nvPicPr>
        <p:blipFill>
          <a:blip r:embed="rId5">
            <a:alphaModFix/>
          </a:blip>
          <a:stretch>
            <a:fillRect/>
          </a:stretch>
        </p:blipFill>
        <p:spPr>
          <a:xfrm>
            <a:off x="1943100" y="2561650"/>
            <a:ext cx="5257800" cy="638175"/>
          </a:xfrm>
          <a:prstGeom prst="rect">
            <a:avLst/>
          </a:prstGeom>
          <a:noFill/>
          <a:ln>
            <a:noFill/>
          </a:ln>
        </p:spPr>
      </p:pic>
      <p:cxnSp>
        <p:nvCxnSpPr>
          <p:cNvPr id="534" name="Google Shape;534;p87"/>
          <p:cNvCxnSpPr/>
          <p:nvPr/>
        </p:nvCxnSpPr>
        <p:spPr>
          <a:xfrm flipH="1">
            <a:off x="2177825" y="3140075"/>
            <a:ext cx="515700" cy="888300"/>
          </a:xfrm>
          <a:prstGeom prst="straightConnector1">
            <a:avLst/>
          </a:prstGeom>
          <a:noFill/>
          <a:ln cap="flat" cmpd="sng" w="9525">
            <a:solidFill>
              <a:schemeClr val="dk2"/>
            </a:solidFill>
            <a:prstDash val="solid"/>
            <a:round/>
            <a:headEnd len="med" w="med" type="none"/>
            <a:tailEnd len="med" w="med" type="triangle"/>
          </a:ln>
        </p:spPr>
      </p:cxnSp>
      <p:sp>
        <p:nvSpPr>
          <p:cNvPr id="535" name="Google Shape;535;p87"/>
          <p:cNvSpPr txBox="1"/>
          <p:nvPr/>
        </p:nvSpPr>
        <p:spPr>
          <a:xfrm>
            <a:off x="256450" y="3552425"/>
            <a:ext cx="2108700" cy="11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oboto"/>
                <a:ea typeface="Roboto"/>
                <a:cs typeface="Roboto"/>
                <a:sym typeface="Roboto"/>
              </a:rPr>
              <a:t>Parámetro desconocido a estimar</a:t>
            </a:r>
            <a:endParaRPr sz="2400">
              <a:latin typeface="Roboto"/>
              <a:ea typeface="Roboto"/>
              <a:cs typeface="Roboto"/>
              <a:sym typeface="Roboto"/>
            </a:endParaRPr>
          </a:p>
        </p:txBody>
      </p:sp>
      <p:cxnSp>
        <p:nvCxnSpPr>
          <p:cNvPr id="536" name="Google Shape;536;p87"/>
          <p:cNvCxnSpPr>
            <a:endCxn id="537" idx="0"/>
          </p:cNvCxnSpPr>
          <p:nvPr/>
        </p:nvCxnSpPr>
        <p:spPr>
          <a:xfrm>
            <a:off x="7200925" y="3109200"/>
            <a:ext cx="46200" cy="382500"/>
          </a:xfrm>
          <a:prstGeom prst="straightConnector1">
            <a:avLst/>
          </a:prstGeom>
          <a:noFill/>
          <a:ln cap="flat" cmpd="sng" w="9525">
            <a:solidFill>
              <a:schemeClr val="dk2"/>
            </a:solidFill>
            <a:prstDash val="solid"/>
            <a:round/>
            <a:headEnd len="med" w="med" type="none"/>
            <a:tailEnd len="med" w="med" type="triangle"/>
          </a:ln>
        </p:spPr>
      </p:cxnSp>
      <p:sp>
        <p:nvSpPr>
          <p:cNvPr id="537" name="Google Shape;537;p87"/>
          <p:cNvSpPr txBox="1"/>
          <p:nvPr/>
        </p:nvSpPr>
        <p:spPr>
          <a:xfrm>
            <a:off x="5669425" y="3491700"/>
            <a:ext cx="3155400" cy="6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oboto"/>
                <a:ea typeface="Roboto"/>
                <a:cs typeface="Roboto"/>
                <a:sym typeface="Roboto"/>
              </a:rPr>
              <a:t>es un valor real entre cero y uno dado de antemano</a:t>
            </a:r>
            <a:endParaRPr sz="2400">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8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Ejemplo </a:t>
            </a:r>
            <a:endParaRPr/>
          </a:p>
        </p:txBody>
      </p:sp>
      <p:sp>
        <p:nvSpPr>
          <p:cNvPr id="543" name="Google Shape;543;p88"/>
          <p:cNvSpPr txBox="1"/>
          <p:nvPr>
            <p:ph idx="1" type="body"/>
          </p:nvPr>
        </p:nvSpPr>
        <p:spPr>
          <a:xfrm>
            <a:off x="326550" y="1347175"/>
            <a:ext cx="8169600" cy="6381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latin typeface="Roboto"/>
                <a:ea typeface="Roboto"/>
                <a:cs typeface="Roboto"/>
                <a:sym typeface="Roboto"/>
              </a:rPr>
              <a:t>Por ejemplo si pedimos un 𝝰=0.05 esto implica que </a:t>
            </a:r>
            <a:endParaRPr>
              <a:latin typeface="Roboto"/>
              <a:ea typeface="Roboto"/>
              <a:cs typeface="Roboto"/>
              <a:sym typeface="Roboto"/>
            </a:endParaRPr>
          </a:p>
          <a:p>
            <a:pPr indent="0" lvl="0" marL="0" rtl="0" algn="l">
              <a:spcBef>
                <a:spcPts val="0"/>
              </a:spcBef>
              <a:spcAft>
                <a:spcPts val="0"/>
              </a:spcAft>
              <a:buNone/>
            </a:pPr>
            <a:r>
              <a:t/>
            </a:r>
            <a:endParaRPr/>
          </a:p>
        </p:txBody>
      </p:sp>
      <p:pic>
        <p:nvPicPr>
          <p:cNvPr id="544" name="Google Shape;544;p88"/>
          <p:cNvPicPr preferRelativeResize="0"/>
          <p:nvPr/>
        </p:nvPicPr>
        <p:blipFill>
          <a:blip r:embed="rId3">
            <a:alphaModFix/>
          </a:blip>
          <a:stretch>
            <a:fillRect/>
          </a:stretch>
        </p:blipFill>
        <p:spPr>
          <a:xfrm>
            <a:off x="2043113" y="2252663"/>
            <a:ext cx="5057775" cy="638175"/>
          </a:xfrm>
          <a:prstGeom prst="rect">
            <a:avLst/>
          </a:prstGeom>
          <a:noFill/>
          <a:ln>
            <a:noFill/>
          </a:ln>
        </p:spPr>
      </p:pic>
      <p:sp>
        <p:nvSpPr>
          <p:cNvPr id="545" name="Google Shape;545;p88"/>
          <p:cNvSpPr txBox="1"/>
          <p:nvPr/>
        </p:nvSpPr>
        <p:spPr>
          <a:xfrm>
            <a:off x="326550" y="3164800"/>
            <a:ext cx="8407800" cy="148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latin typeface="Roboto"/>
                <a:ea typeface="Roboto"/>
                <a:cs typeface="Roboto"/>
                <a:sym typeface="Roboto"/>
              </a:rPr>
              <a:t>Es decir, una probabilidad del 95% que el verdadero parámetro se encuentre en el intervalo propuesto</a:t>
            </a:r>
            <a:endParaRPr sz="1800"/>
          </a:p>
          <a:p>
            <a:pPr indent="0" lvl="0" marL="0" rtl="0" algn="just">
              <a:spcBef>
                <a:spcPts val="0"/>
              </a:spcBef>
              <a:spcAft>
                <a:spcPts val="0"/>
              </a:spcAft>
              <a:buNone/>
            </a:pPr>
            <a:r>
              <a:rPr b="1" lang="en" sz="1800"/>
              <a:t>Al valor 1 - </a:t>
            </a:r>
            <a:r>
              <a:rPr b="1" lang="en" sz="1800">
                <a:solidFill>
                  <a:schemeClr val="dk1"/>
                </a:solidFill>
              </a:rPr>
              <a:t>𝝰</a:t>
            </a:r>
            <a:r>
              <a:rPr b="1" lang="en" sz="1800"/>
              <a:t>  se lo llama nivel de confianza del intervalo.</a:t>
            </a:r>
            <a:endParaRPr b="1" sz="18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8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Método del pivote</a:t>
            </a:r>
            <a:endParaRPr/>
          </a:p>
        </p:txBody>
      </p:sp>
      <p:sp>
        <p:nvSpPr>
          <p:cNvPr id="551" name="Google Shape;551;p89"/>
          <p:cNvSpPr txBox="1"/>
          <p:nvPr>
            <p:ph idx="1" type="body"/>
          </p:nvPr>
        </p:nvSpPr>
        <p:spPr>
          <a:xfrm>
            <a:off x="326549" y="1080400"/>
            <a:ext cx="8490300" cy="3184200"/>
          </a:xfrm>
          <a:prstGeom prst="rect">
            <a:avLst/>
          </a:prstGeom>
        </p:spPr>
        <p:txBody>
          <a:bodyPr anchorCtr="0" anchor="t" bIns="76025" lIns="76025" spcFirstLastPara="1" rIns="76025" wrap="square" tIns="76025">
            <a:noAutofit/>
          </a:bodyPr>
          <a:lstStyle/>
          <a:p>
            <a:pPr indent="0" lvl="0" marL="0" rtl="0" algn="just">
              <a:lnSpc>
                <a:spcPct val="115000"/>
              </a:lnSpc>
              <a:spcBef>
                <a:spcPts val="0"/>
              </a:spcBef>
              <a:spcAft>
                <a:spcPts val="0"/>
              </a:spcAft>
              <a:buClr>
                <a:schemeClr val="dk1"/>
              </a:buClr>
              <a:buSzPts val="1100"/>
              <a:buFont typeface="Arial"/>
              <a:buNone/>
            </a:pPr>
            <a:r>
              <a:rPr lang="en"/>
              <a:t>Supongamos el siguiente caso particular, </a:t>
            </a:r>
            <a:br>
              <a:rPr lang="en"/>
            </a:br>
            <a:endParaRPr/>
          </a:p>
          <a:p>
            <a:pPr indent="-342900" lvl="0" marL="457200" rtl="0" algn="just">
              <a:lnSpc>
                <a:spcPct val="115000"/>
              </a:lnSpc>
              <a:spcBef>
                <a:spcPts val="0"/>
              </a:spcBef>
              <a:spcAft>
                <a:spcPts val="0"/>
              </a:spcAft>
              <a:buSzPts val="1800"/>
              <a:buChar char="●"/>
            </a:pPr>
            <a:r>
              <a:rPr lang="en"/>
              <a:t>sea  X</a:t>
            </a:r>
            <a:r>
              <a:rPr baseline="-25000" lang="en"/>
              <a:t> 1</a:t>
            </a:r>
            <a:r>
              <a:rPr lang="en"/>
              <a:t> , X</a:t>
            </a:r>
            <a:r>
              <a:rPr baseline="-25000" lang="en"/>
              <a:t> 2</a:t>
            </a:r>
            <a:r>
              <a:rPr lang="en"/>
              <a:t> ,..., X</a:t>
            </a:r>
            <a:r>
              <a:rPr baseline="-25000" lang="en"/>
              <a:t> n</a:t>
            </a:r>
            <a:r>
              <a:rPr lang="en"/>
              <a:t>  una muestra aleatoria de tamaño n de una variable aleatoria X</a:t>
            </a:r>
            <a:r>
              <a:rPr lang="en"/>
              <a:t> </a:t>
            </a:r>
            <a:endParaRPr/>
          </a:p>
          <a:p>
            <a:pPr indent="-342900" lvl="0" marL="457200" rtl="0" algn="just">
              <a:lnSpc>
                <a:spcPct val="115000"/>
              </a:lnSpc>
              <a:spcBef>
                <a:spcPts val="0"/>
              </a:spcBef>
              <a:spcAft>
                <a:spcPts val="0"/>
              </a:spcAft>
              <a:buSzPts val="1800"/>
              <a:buChar char="●"/>
            </a:pPr>
            <a:r>
              <a:rPr lang="en"/>
              <a:t>donde X~N(𝝻,</a:t>
            </a:r>
            <a:r>
              <a:rPr lang="en">
                <a:solidFill>
                  <a:schemeClr val="dk1"/>
                </a:solidFill>
              </a:rPr>
              <a:t>𝞂</a:t>
            </a:r>
            <a:r>
              <a:rPr baseline="30000" lang="en"/>
              <a:t>2</a:t>
            </a:r>
            <a:r>
              <a:rPr lang="en"/>
              <a:t>) ,</a:t>
            </a:r>
            <a:endParaRPr/>
          </a:p>
          <a:p>
            <a:pPr indent="-342900" lvl="0" marL="457200" rtl="0" algn="just">
              <a:lnSpc>
                <a:spcPct val="115000"/>
              </a:lnSpc>
              <a:spcBef>
                <a:spcPts val="0"/>
              </a:spcBef>
              <a:spcAft>
                <a:spcPts val="0"/>
              </a:spcAft>
              <a:buSzPts val="1800"/>
              <a:buChar char="●"/>
            </a:pPr>
            <a:r>
              <a:rPr lang="en"/>
              <a:t> </a:t>
            </a:r>
            <a:r>
              <a:rPr lang="en">
                <a:solidFill>
                  <a:schemeClr val="dk1"/>
                </a:solidFill>
              </a:rPr>
              <a:t>𝞂</a:t>
            </a:r>
            <a:r>
              <a:rPr baseline="30000" lang="en"/>
              <a:t>2</a:t>
            </a:r>
            <a:r>
              <a:rPr lang="en"/>
              <a:t> conocido, </a:t>
            </a:r>
            <a:endParaRPr/>
          </a:p>
          <a:p>
            <a:pPr indent="-342900" lvl="0" marL="457200" rtl="0" algn="just">
              <a:lnSpc>
                <a:spcPct val="115000"/>
              </a:lnSpc>
              <a:spcBef>
                <a:spcPts val="0"/>
              </a:spcBef>
              <a:spcAft>
                <a:spcPts val="0"/>
              </a:spcAft>
              <a:buSzPts val="1800"/>
              <a:buChar char="●"/>
            </a:pPr>
            <a:r>
              <a:rPr lang="en"/>
              <a:t>se quiere construir un IC para de nivel (1 - 𝞪),</a:t>
            </a:r>
            <a:endParaRPr/>
          </a:p>
          <a:p>
            <a:pPr indent="-342900" lvl="0" marL="457200" rtl="0" algn="just">
              <a:lnSpc>
                <a:spcPct val="115000"/>
              </a:lnSpc>
              <a:spcBef>
                <a:spcPts val="0"/>
              </a:spcBef>
              <a:spcAft>
                <a:spcPts val="0"/>
              </a:spcAft>
              <a:buSzPts val="1800"/>
              <a:buChar char="●"/>
            </a:pPr>
            <a:r>
              <a:rPr lang="en"/>
              <a:t>Supongamos   </a:t>
            </a:r>
            <a:r>
              <a:rPr lang="en">
                <a:solidFill>
                  <a:schemeClr val="dk1"/>
                </a:solidFill>
              </a:rPr>
              <a:t>𝞪=</a:t>
            </a:r>
            <a:r>
              <a:rPr lang="en"/>
              <a:t>0.05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90"/>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Método del pivote</a:t>
            </a:r>
            <a:endParaRPr/>
          </a:p>
        </p:txBody>
      </p:sp>
      <p:sp>
        <p:nvSpPr>
          <p:cNvPr id="557" name="Google Shape;557;p90"/>
          <p:cNvSpPr txBox="1"/>
          <p:nvPr/>
        </p:nvSpPr>
        <p:spPr>
          <a:xfrm>
            <a:off x="217000" y="1141625"/>
            <a:ext cx="86439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1- tomamos un estimador puntual de  </a:t>
            </a:r>
            <a:r>
              <a:rPr lang="en" sz="1800">
                <a:solidFill>
                  <a:schemeClr val="dk1"/>
                </a:solidFill>
                <a:latin typeface="Roboto"/>
                <a:ea typeface="Roboto"/>
                <a:cs typeface="Roboto"/>
                <a:sym typeface="Roboto"/>
              </a:rPr>
              <a:t>𝝻</a:t>
            </a:r>
            <a:r>
              <a:rPr lang="en" sz="1800">
                <a:latin typeface="Roboto"/>
                <a:ea typeface="Roboto"/>
                <a:cs typeface="Roboto"/>
                <a:sym typeface="Roboto"/>
              </a:rPr>
              <a:t> , sabemos que  es un estimador con buenas propiedades.</a:t>
            </a:r>
            <a:endParaRPr sz="1800">
              <a:latin typeface="Roboto"/>
              <a:ea typeface="Roboto"/>
              <a:cs typeface="Roboto"/>
              <a:sym typeface="Roboto"/>
            </a:endParaRPr>
          </a:p>
        </p:txBody>
      </p:sp>
      <p:sp>
        <p:nvSpPr>
          <p:cNvPr id="558" name="Google Shape;558;p90"/>
          <p:cNvSpPr txBox="1"/>
          <p:nvPr/>
        </p:nvSpPr>
        <p:spPr>
          <a:xfrm>
            <a:off x="216975" y="2284625"/>
            <a:ext cx="86439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2- a partir de                 construimos el estadístico </a:t>
            </a:r>
            <a:endParaRPr sz="2400">
              <a:latin typeface="Roboto"/>
              <a:ea typeface="Roboto"/>
              <a:cs typeface="Roboto"/>
              <a:sym typeface="Roboto"/>
            </a:endParaRPr>
          </a:p>
        </p:txBody>
      </p:sp>
      <p:pic>
        <p:nvPicPr>
          <p:cNvPr id="559" name="Google Shape;559;p90"/>
          <p:cNvPicPr preferRelativeResize="0"/>
          <p:nvPr/>
        </p:nvPicPr>
        <p:blipFill>
          <a:blip r:embed="rId3">
            <a:alphaModFix/>
          </a:blip>
          <a:stretch>
            <a:fillRect/>
          </a:stretch>
        </p:blipFill>
        <p:spPr>
          <a:xfrm>
            <a:off x="2187076" y="2428875"/>
            <a:ext cx="704850" cy="285750"/>
          </a:xfrm>
          <a:prstGeom prst="rect">
            <a:avLst/>
          </a:prstGeom>
          <a:noFill/>
          <a:ln>
            <a:noFill/>
          </a:ln>
        </p:spPr>
      </p:pic>
      <p:pic>
        <p:nvPicPr>
          <p:cNvPr id="560" name="Google Shape;560;p90"/>
          <p:cNvPicPr preferRelativeResize="0"/>
          <p:nvPr/>
        </p:nvPicPr>
        <p:blipFill>
          <a:blip r:embed="rId4">
            <a:alphaModFix/>
          </a:blip>
          <a:stretch>
            <a:fillRect/>
          </a:stretch>
        </p:blipFill>
        <p:spPr>
          <a:xfrm>
            <a:off x="6977050" y="2242600"/>
            <a:ext cx="1539000" cy="701400"/>
          </a:xfrm>
          <a:prstGeom prst="rect">
            <a:avLst/>
          </a:prstGeom>
          <a:noFill/>
          <a:ln>
            <a:noFill/>
          </a:ln>
        </p:spPr>
      </p:pic>
      <p:sp>
        <p:nvSpPr>
          <p:cNvPr id="561" name="Google Shape;561;p90"/>
          <p:cNvSpPr txBox="1"/>
          <p:nvPr/>
        </p:nvSpPr>
        <p:spPr>
          <a:xfrm>
            <a:off x="688325" y="2843275"/>
            <a:ext cx="33714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Notar que Z~N(0,1)</a:t>
            </a:r>
            <a:endParaRPr sz="1800">
              <a:latin typeface="Roboto"/>
              <a:ea typeface="Roboto"/>
              <a:cs typeface="Roboto"/>
              <a:sym typeface="Roboto"/>
            </a:endParaRPr>
          </a:p>
        </p:txBody>
      </p:sp>
      <p:sp>
        <p:nvSpPr>
          <p:cNvPr id="562" name="Google Shape;562;p90"/>
          <p:cNvSpPr txBox="1"/>
          <p:nvPr/>
        </p:nvSpPr>
        <p:spPr>
          <a:xfrm>
            <a:off x="283125" y="3523200"/>
            <a:ext cx="8643900" cy="8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3- como conocemos la distribución de Z, podemos plantear: hallar un número z tal que</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563" name="Google Shape;563;p90"/>
          <p:cNvPicPr preferRelativeResize="0"/>
          <p:nvPr/>
        </p:nvPicPr>
        <p:blipFill>
          <a:blip r:embed="rId5">
            <a:alphaModFix/>
          </a:blip>
          <a:stretch>
            <a:fillRect/>
          </a:stretch>
        </p:blipFill>
        <p:spPr>
          <a:xfrm>
            <a:off x="4420575" y="4104500"/>
            <a:ext cx="2400060" cy="2353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91"/>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Recordemos la estandarización</a:t>
            </a:r>
            <a:endParaRPr/>
          </a:p>
        </p:txBody>
      </p:sp>
      <p:sp>
        <p:nvSpPr>
          <p:cNvPr id="569" name="Google Shape;569;p91"/>
          <p:cNvSpPr txBox="1"/>
          <p:nvPr>
            <p:ph idx="1" type="body"/>
          </p:nvPr>
        </p:nvSpPr>
        <p:spPr>
          <a:xfrm>
            <a:off x="326550" y="1347175"/>
            <a:ext cx="8309400" cy="9933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rPr lang="en">
                <a:solidFill>
                  <a:schemeClr val="dk1"/>
                </a:solidFill>
              </a:rPr>
              <a:t>Si las variables originales (antes de aplicar el proceso de estandarización) tenían una distribución normal, el proceso de estandarización nos brinda una nueva escala (común) y esta distribución sigue siendo una Normal conocida como distribución Normal estándar</a:t>
            </a:r>
            <a:r>
              <a:rPr lang="en" sz="1500">
                <a:solidFill>
                  <a:schemeClr val="dk1"/>
                </a:solidFill>
              </a:rPr>
              <a:t>.</a:t>
            </a:r>
            <a:endParaRPr sz="1500">
              <a:solidFill>
                <a:schemeClr val="dk1"/>
              </a:solidFill>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
        <p:nvSpPr>
          <p:cNvPr id="570" name="Google Shape;570;p91"/>
          <p:cNvSpPr txBox="1"/>
          <p:nvPr/>
        </p:nvSpPr>
        <p:spPr>
          <a:xfrm>
            <a:off x="409150" y="2851825"/>
            <a:ext cx="8309400" cy="1125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800"/>
              <a:t>¿Por qué estandarizamos?</a:t>
            </a:r>
            <a:endParaRPr b="1" sz="1800"/>
          </a:p>
          <a:p>
            <a:pPr indent="0" lvl="0" marL="0" rtl="0" algn="just">
              <a:spcBef>
                <a:spcPts val="0"/>
              </a:spcBef>
              <a:spcAft>
                <a:spcPts val="0"/>
              </a:spcAft>
              <a:buNone/>
            </a:pPr>
            <a:r>
              <a:rPr lang="en" sz="1800">
                <a:solidFill>
                  <a:schemeClr val="dk1"/>
                </a:solidFill>
              </a:rPr>
              <a:t>Para poder comparar, por ejemplo,  puntuaciones de dos sujetos en distintas distribuciones. </a:t>
            </a:r>
            <a:endParaRPr sz="1800">
              <a:solidFill>
                <a:schemeClr val="dk1"/>
              </a:solidFill>
            </a:endParaRPr>
          </a:p>
          <a:p>
            <a:pPr indent="0" lvl="0" marL="0" rtl="0" algn="just">
              <a:spcBef>
                <a:spcPts val="0"/>
              </a:spcBef>
              <a:spcAft>
                <a:spcPts val="0"/>
              </a:spcAft>
              <a:buNone/>
            </a:pPr>
            <a:r>
              <a:rPr lang="en" sz="1800">
                <a:solidFill>
                  <a:schemeClr val="dk1"/>
                </a:solidFill>
              </a:rPr>
              <a:t>La distribución normal estándar está tabulada (habitualmente en la forma de el valor de la función de distribución Φ) y las otras distribuciones normales pueden obtenerse como transformaciones simples.</a:t>
            </a:r>
            <a:endParaRPr sz="1800">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92"/>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Recordemos la estandarización</a:t>
            </a:r>
            <a:endParaRPr/>
          </a:p>
        </p:txBody>
      </p:sp>
      <p:sp>
        <p:nvSpPr>
          <p:cNvPr id="576" name="Google Shape;576;p92"/>
          <p:cNvSpPr txBox="1"/>
          <p:nvPr/>
        </p:nvSpPr>
        <p:spPr>
          <a:xfrm>
            <a:off x="258150" y="1004575"/>
            <a:ext cx="8627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Ejemplo:</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Un sujeto que ha puntuado 95 en una distribución de </a:t>
            </a:r>
            <a:br>
              <a:rPr lang="en" sz="1800">
                <a:solidFill>
                  <a:schemeClr val="dk1"/>
                </a:solidFill>
                <a:latin typeface="Roboto"/>
                <a:ea typeface="Roboto"/>
                <a:cs typeface="Roboto"/>
                <a:sym typeface="Roboto"/>
              </a:rPr>
            </a:br>
            <a:endParaRPr sz="1800">
              <a:solidFill>
                <a:schemeClr val="dk1"/>
              </a:solidFill>
              <a:latin typeface="Roboto"/>
              <a:ea typeface="Roboto"/>
              <a:cs typeface="Roboto"/>
              <a:sym typeface="Roboto"/>
            </a:endParaRPr>
          </a:p>
          <a:p>
            <a:pPr indent="0" lvl="0" marL="0" rtl="0" algn="ctr">
              <a:spcBef>
                <a:spcPts val="0"/>
              </a:spcBef>
              <a:spcAft>
                <a:spcPts val="0"/>
              </a:spcAft>
              <a:buNone/>
            </a:pPr>
            <a:r>
              <a:rPr lang="en" sz="1800">
                <a:solidFill>
                  <a:schemeClr val="dk1"/>
                </a:solidFill>
                <a:latin typeface="Roboto"/>
                <a:ea typeface="Roboto"/>
                <a:cs typeface="Roboto"/>
                <a:sym typeface="Roboto"/>
              </a:rPr>
              <a:t>media = 100 </a:t>
            </a:r>
            <a:endParaRPr sz="1800">
              <a:solidFill>
                <a:schemeClr val="dk1"/>
              </a:solidFill>
              <a:latin typeface="Roboto"/>
              <a:ea typeface="Roboto"/>
              <a:cs typeface="Roboto"/>
              <a:sym typeface="Roboto"/>
            </a:endParaRPr>
          </a:p>
          <a:p>
            <a:pPr indent="0" lvl="0" marL="0" rtl="0" algn="ctr">
              <a:spcBef>
                <a:spcPts val="0"/>
              </a:spcBef>
              <a:spcAft>
                <a:spcPts val="0"/>
              </a:spcAft>
              <a:buNone/>
            </a:pPr>
            <a:r>
              <a:rPr lang="en" sz="1800">
                <a:solidFill>
                  <a:schemeClr val="dk1"/>
                </a:solidFill>
                <a:latin typeface="Roboto"/>
                <a:ea typeface="Roboto"/>
                <a:cs typeface="Roboto"/>
                <a:sym typeface="Roboto"/>
              </a:rPr>
              <a:t>desviación típica =15 </a:t>
            </a:r>
            <a:endParaRPr sz="1800">
              <a:solidFill>
                <a:schemeClr val="dk1"/>
              </a:solidFill>
              <a:latin typeface="Roboto"/>
              <a:ea typeface="Roboto"/>
              <a:cs typeface="Roboto"/>
              <a:sym typeface="Roboto"/>
            </a:endParaRPr>
          </a:p>
          <a:p>
            <a:pPr indent="0" lvl="0" marL="0" rtl="0" algn="l">
              <a:spcBef>
                <a:spcPts val="0"/>
              </a:spcBef>
              <a:spcAft>
                <a:spcPts val="0"/>
              </a:spcAft>
              <a:buNone/>
            </a:pP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Tendría una puntuación estándar z de (100-95)/15 = - 0,67</a:t>
            </a:r>
            <a:br>
              <a:rPr lang="en" sz="1800">
                <a:solidFill>
                  <a:schemeClr val="dk1"/>
                </a:solidFill>
                <a:latin typeface="Roboto"/>
                <a:ea typeface="Roboto"/>
                <a:cs typeface="Roboto"/>
                <a:sym typeface="Roboto"/>
              </a:rPr>
            </a:b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La puntuación z además de permitir comparar a sujetos en diferentes distribuciones tiene propiedades muy interesantes al tener de μ=0 y </a:t>
            </a:r>
            <a:r>
              <a:rPr lang="en" sz="1800">
                <a:solidFill>
                  <a:schemeClr val="dk1"/>
                </a:solidFill>
                <a:latin typeface="Roboto"/>
                <a:ea typeface="Roboto"/>
                <a:cs typeface="Roboto"/>
                <a:sym typeface="Roboto"/>
              </a:rPr>
              <a:t>σ=</a:t>
            </a:r>
            <a:r>
              <a:rPr lang="en" sz="1800">
                <a:solidFill>
                  <a:schemeClr val="dk1"/>
                </a:solidFill>
                <a:latin typeface="Roboto"/>
                <a:ea typeface="Roboto"/>
                <a:cs typeface="Roboto"/>
                <a:sym typeface="Roboto"/>
              </a:rPr>
              <a:t>1 y distribuirse de forma normal. Los sujetos que puntúan más de cero están por encima de la media y viceversa. </a:t>
            </a:r>
            <a:endParaRPr sz="1800">
              <a:solidFill>
                <a:schemeClr val="dk1"/>
              </a:solidFill>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93"/>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Puntuación z	</a:t>
            </a:r>
            <a:endParaRPr/>
          </a:p>
        </p:txBody>
      </p:sp>
      <p:sp>
        <p:nvSpPr>
          <p:cNvPr id="582" name="Google Shape;582;p93"/>
          <p:cNvSpPr txBox="1"/>
          <p:nvPr>
            <p:ph idx="1" type="body"/>
          </p:nvPr>
        </p:nvSpPr>
        <p:spPr>
          <a:xfrm>
            <a:off x="326549" y="1347175"/>
            <a:ext cx="84345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sz="2400">
                <a:solidFill>
                  <a:schemeClr val="dk1"/>
                </a:solidFill>
                <a:latin typeface="Roboto"/>
                <a:ea typeface="Roboto"/>
                <a:cs typeface="Roboto"/>
                <a:sym typeface="Roboto"/>
              </a:rPr>
              <a:t>Tenemos dos series de notas correspondientes a dos asignaturas diferentes de un grupo de alumnos:</a:t>
            </a:r>
            <a:endParaRPr sz="2400">
              <a:solidFill>
                <a:schemeClr val="dk1"/>
              </a:solidFill>
              <a:latin typeface="Roboto"/>
              <a:ea typeface="Roboto"/>
              <a:cs typeface="Roboto"/>
              <a:sym typeface="Roboto"/>
            </a:endParaRPr>
          </a:p>
          <a:p>
            <a:pPr indent="0" lvl="0" marL="0" rtl="0" algn="l">
              <a:spcBef>
                <a:spcPts val="0"/>
              </a:spcBef>
              <a:spcAft>
                <a:spcPts val="0"/>
              </a:spcAft>
              <a:buNone/>
            </a:pPr>
            <a:r>
              <a:t/>
            </a:r>
            <a:endParaRPr sz="2400">
              <a:solidFill>
                <a:schemeClr val="dk1"/>
              </a:solidFill>
              <a:latin typeface="Roboto"/>
              <a:ea typeface="Roboto"/>
              <a:cs typeface="Roboto"/>
              <a:sym typeface="Roboto"/>
            </a:endParaRPr>
          </a:p>
          <a:p>
            <a:pPr indent="0" lvl="0" marL="0" rtl="0" algn="l">
              <a:spcBef>
                <a:spcPts val="0"/>
              </a:spcBef>
              <a:spcAft>
                <a:spcPts val="0"/>
              </a:spcAft>
              <a:buNone/>
            </a:pPr>
            <a:r>
              <a:rPr lang="en" sz="2400">
                <a:solidFill>
                  <a:schemeClr val="dk1"/>
                </a:solidFill>
                <a:latin typeface="Roboto"/>
                <a:ea typeface="Roboto"/>
                <a:cs typeface="Roboto"/>
                <a:sym typeface="Roboto"/>
              </a:rPr>
              <a:t>4 </a:t>
            </a:r>
            <a:r>
              <a:rPr b="1" lang="en" sz="2400">
                <a:solidFill>
                  <a:schemeClr val="dk1"/>
                </a:solidFill>
                <a:highlight>
                  <a:srgbClr val="FF00FF"/>
                </a:highlight>
                <a:latin typeface="Roboto"/>
                <a:ea typeface="Roboto"/>
                <a:cs typeface="Roboto"/>
                <a:sym typeface="Roboto"/>
              </a:rPr>
              <a:t>5</a:t>
            </a:r>
            <a:r>
              <a:rPr lang="en" sz="2400">
                <a:solidFill>
                  <a:schemeClr val="dk1"/>
                </a:solidFill>
                <a:latin typeface="Roboto"/>
                <a:ea typeface="Roboto"/>
                <a:cs typeface="Roboto"/>
                <a:sym typeface="Roboto"/>
              </a:rPr>
              <a:t> 5 6 7 8 7 7 6 6 7 5 9 10 8 6 7 8 3 8 7</a:t>
            </a:r>
            <a:endParaRPr sz="2400">
              <a:solidFill>
                <a:schemeClr val="dk1"/>
              </a:solidFill>
              <a:latin typeface="Roboto"/>
              <a:ea typeface="Roboto"/>
              <a:cs typeface="Roboto"/>
              <a:sym typeface="Roboto"/>
            </a:endParaRPr>
          </a:p>
          <a:p>
            <a:pPr indent="0" lvl="0" marL="0" rtl="0" algn="l">
              <a:spcBef>
                <a:spcPts val="0"/>
              </a:spcBef>
              <a:spcAft>
                <a:spcPts val="0"/>
              </a:spcAft>
              <a:buNone/>
            </a:pPr>
            <a:r>
              <a:rPr lang="en" sz="2400">
                <a:solidFill>
                  <a:schemeClr val="dk1"/>
                </a:solidFill>
                <a:latin typeface="Roboto"/>
                <a:ea typeface="Roboto"/>
                <a:cs typeface="Roboto"/>
                <a:sym typeface="Roboto"/>
              </a:rPr>
              <a:t>1 </a:t>
            </a:r>
            <a:r>
              <a:rPr b="1" lang="en" sz="2400">
                <a:solidFill>
                  <a:schemeClr val="dk1"/>
                </a:solidFill>
                <a:highlight>
                  <a:srgbClr val="FF00FF"/>
                </a:highlight>
                <a:latin typeface="Roboto"/>
                <a:ea typeface="Roboto"/>
                <a:cs typeface="Roboto"/>
                <a:sym typeface="Roboto"/>
              </a:rPr>
              <a:t>5</a:t>
            </a:r>
            <a:r>
              <a:rPr lang="en" sz="2400">
                <a:solidFill>
                  <a:schemeClr val="dk1"/>
                </a:solidFill>
                <a:latin typeface="Roboto"/>
                <a:ea typeface="Roboto"/>
                <a:cs typeface="Roboto"/>
                <a:sym typeface="Roboto"/>
              </a:rPr>
              <a:t> 6 3 2 0 6 7 9 8 10 1 3 5 3 4 7 8 3 2 4</a:t>
            </a:r>
            <a:endParaRPr sz="2400">
              <a:solidFill>
                <a:schemeClr val="dk1"/>
              </a:solidFill>
              <a:latin typeface="Roboto"/>
              <a:ea typeface="Roboto"/>
              <a:cs typeface="Roboto"/>
              <a:sym typeface="Roboto"/>
            </a:endParaRPr>
          </a:p>
          <a:p>
            <a:pPr indent="0" lvl="0" marL="0" rtl="0" algn="l">
              <a:spcBef>
                <a:spcPts val="0"/>
              </a:spcBef>
              <a:spcAft>
                <a:spcPts val="0"/>
              </a:spcAft>
              <a:buNone/>
            </a:pPr>
            <a:r>
              <a:rPr lang="en" sz="2400">
                <a:solidFill>
                  <a:schemeClr val="dk1"/>
                </a:solidFill>
                <a:latin typeface="Roboto"/>
                <a:ea typeface="Roboto"/>
                <a:cs typeface="Roboto"/>
                <a:sym typeface="Roboto"/>
              </a:rPr>
              <a:t>Nos vamos a centrar en evaluar a través de la puntuación de z al segundo alumno </a:t>
            </a:r>
            <a:endParaRPr sz="2400">
              <a:solidFill>
                <a:schemeClr val="dk1"/>
              </a:solidFill>
              <a:latin typeface="Roboto"/>
              <a:ea typeface="Roboto"/>
              <a:cs typeface="Roboto"/>
              <a:sym typeface="Roboto"/>
            </a:endParaRPr>
          </a:p>
          <a:p>
            <a:pPr indent="0" lvl="0" marL="0" rtl="0" algn="l">
              <a:spcBef>
                <a:spcPts val="0"/>
              </a:spcBef>
              <a:spcAft>
                <a:spcPts val="0"/>
              </a:spcAft>
              <a:buNone/>
            </a:pPr>
            <a:r>
              <a:t/>
            </a:r>
            <a:endParaRPr sz="24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31"/>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Características de la muestra</a:t>
            </a:r>
            <a:endParaRPr/>
          </a:p>
        </p:txBody>
      </p:sp>
      <p:sp>
        <p:nvSpPr>
          <p:cNvPr id="150" name="Google Shape;150;p31"/>
          <p:cNvSpPr txBox="1"/>
          <p:nvPr>
            <p:ph idx="1" type="body"/>
          </p:nvPr>
        </p:nvSpPr>
        <p:spPr>
          <a:xfrm>
            <a:off x="326550" y="1347175"/>
            <a:ext cx="84903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a:latin typeface="Roboto"/>
                <a:ea typeface="Roboto"/>
                <a:cs typeface="Roboto"/>
                <a:sym typeface="Roboto"/>
              </a:rPr>
              <a:t>Para que las inferencias sean válidas, la muestra debe ser representativa de la población. Se selecciona una muestra aleatoria como el resultado de un mecanismo aleatorio. En consecuencia, la selección de una muestra es un experimento aleatorio, y cada observación de la muestra es el valor observado de una variable aleatoria. Las observaciones en la población determinan la distribución de probabilidad de la variable aleatoria.</a:t>
            </a:r>
            <a:endParaRPr>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94"/>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Puntuación z	</a:t>
            </a:r>
            <a:endParaRPr/>
          </a:p>
        </p:txBody>
      </p:sp>
      <p:sp>
        <p:nvSpPr>
          <p:cNvPr id="588" name="Google Shape;588;p94"/>
          <p:cNvSpPr txBox="1"/>
          <p:nvPr>
            <p:ph idx="1" type="body"/>
          </p:nvPr>
        </p:nvSpPr>
        <p:spPr>
          <a:xfrm>
            <a:off x="326549" y="1347175"/>
            <a:ext cx="84345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a:solidFill>
                  <a:schemeClr val="dk1"/>
                </a:solidFill>
                <a:latin typeface="Roboto"/>
                <a:ea typeface="Roboto"/>
                <a:cs typeface="Roboto"/>
                <a:sym typeface="Roboto"/>
              </a:rPr>
              <a:t>Observamos que </a:t>
            </a:r>
            <a:endParaRPr>
              <a:solidFill>
                <a:schemeClr val="dk1"/>
              </a:solidFill>
              <a:latin typeface="Roboto"/>
              <a:ea typeface="Roboto"/>
              <a:cs typeface="Roboto"/>
              <a:sym typeface="Roboto"/>
            </a:endParaRPr>
          </a:p>
          <a:p>
            <a:pPr indent="0" lvl="0" marL="0" rtl="0" algn="just">
              <a:spcBef>
                <a:spcPts val="0"/>
              </a:spcBef>
              <a:spcAft>
                <a:spcPts val="0"/>
              </a:spcAft>
              <a:buNone/>
            </a:pPr>
            <a:r>
              <a:t/>
            </a:r>
            <a:endParaRPr>
              <a:solidFill>
                <a:schemeClr val="dk1"/>
              </a:solidFill>
              <a:latin typeface="Roboto"/>
              <a:ea typeface="Roboto"/>
              <a:cs typeface="Roboto"/>
              <a:sym typeface="Roboto"/>
            </a:endParaRPr>
          </a:p>
          <a:p>
            <a:pPr indent="0" lvl="0" marL="0" rtl="0" algn="ctr">
              <a:spcBef>
                <a:spcPts val="0"/>
              </a:spcBef>
              <a:spcAft>
                <a:spcPts val="0"/>
              </a:spcAft>
              <a:buNone/>
            </a:pPr>
            <a:r>
              <a:rPr lang="en">
                <a:solidFill>
                  <a:schemeClr val="dk1"/>
                </a:solidFill>
                <a:latin typeface="Roboto"/>
                <a:ea typeface="Roboto"/>
                <a:cs typeface="Roboto"/>
                <a:sym typeface="Roboto"/>
              </a:rPr>
              <a:t>Z</a:t>
            </a:r>
            <a:r>
              <a:rPr baseline="-25000" lang="en">
                <a:solidFill>
                  <a:schemeClr val="dk1"/>
                </a:solidFill>
                <a:latin typeface="Roboto"/>
                <a:ea typeface="Roboto"/>
                <a:cs typeface="Roboto"/>
                <a:sym typeface="Roboto"/>
              </a:rPr>
              <a:t>1</a:t>
            </a:r>
            <a:r>
              <a:rPr lang="en">
                <a:solidFill>
                  <a:schemeClr val="dk1"/>
                </a:solidFill>
                <a:latin typeface="Roboto"/>
                <a:ea typeface="Roboto"/>
                <a:cs typeface="Roboto"/>
                <a:sym typeface="Roboto"/>
              </a:rPr>
              <a:t>=-1.0 </a:t>
            </a:r>
            <a:r>
              <a:rPr baseline="-25000"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Z</a:t>
            </a:r>
            <a:r>
              <a:rPr baseline="-25000" lang="en">
                <a:solidFill>
                  <a:schemeClr val="dk1"/>
                </a:solidFill>
                <a:latin typeface="Roboto"/>
                <a:ea typeface="Roboto"/>
                <a:cs typeface="Roboto"/>
                <a:sym typeface="Roboto"/>
              </a:rPr>
              <a:t>2</a:t>
            </a:r>
            <a:r>
              <a:rPr lang="en">
                <a:solidFill>
                  <a:schemeClr val="dk1"/>
                </a:solidFill>
                <a:latin typeface="Roboto"/>
                <a:ea typeface="Roboto"/>
                <a:cs typeface="Roboto"/>
                <a:sym typeface="Roboto"/>
              </a:rPr>
              <a:t>=0.01</a:t>
            </a:r>
            <a:endParaRPr>
              <a:solidFill>
                <a:schemeClr val="dk1"/>
              </a:solidFill>
              <a:latin typeface="Roboto"/>
              <a:ea typeface="Roboto"/>
              <a:cs typeface="Roboto"/>
              <a:sym typeface="Roboto"/>
            </a:endParaRPr>
          </a:p>
          <a:p>
            <a:pPr indent="0" lvl="0" marL="0" rtl="0" algn="just">
              <a:spcBef>
                <a:spcPts val="0"/>
              </a:spcBef>
              <a:spcAft>
                <a:spcPts val="0"/>
              </a:spcAft>
              <a:buNone/>
            </a:pPr>
            <a:r>
              <a:t/>
            </a:r>
            <a:endParaRPr>
              <a:solidFill>
                <a:schemeClr val="dk1"/>
              </a:solidFill>
              <a:latin typeface="Roboto"/>
              <a:ea typeface="Roboto"/>
              <a:cs typeface="Roboto"/>
              <a:sym typeface="Roboto"/>
            </a:endParaRPr>
          </a:p>
          <a:p>
            <a:pPr indent="0" lvl="0" marL="0" rtl="0" algn="just">
              <a:spcBef>
                <a:spcPts val="0"/>
              </a:spcBef>
              <a:spcAft>
                <a:spcPts val="0"/>
              </a:spcAft>
              <a:buNone/>
            </a:pPr>
            <a:r>
              <a:rPr lang="en">
                <a:solidFill>
                  <a:schemeClr val="dk1"/>
                </a:solidFill>
                <a:latin typeface="Roboto"/>
                <a:ea typeface="Roboto"/>
                <a:cs typeface="Roboto"/>
                <a:sym typeface="Roboto"/>
              </a:rPr>
              <a:t>Como vemos ambas calificaciones no son equivalentes porque en el primer caso el 76% de las notas están por encima de 5 y en el segundo caso	 está mas cerca de la media.</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2400">
              <a:solidFill>
                <a:schemeClr val="dk1"/>
              </a:solidFill>
              <a:latin typeface="Roboto"/>
              <a:ea typeface="Roboto"/>
              <a:cs typeface="Roboto"/>
              <a:sym typeface="Robo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95"/>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Puntuación z</a:t>
            </a:r>
            <a:endParaRPr/>
          </a:p>
        </p:txBody>
      </p:sp>
      <p:sp>
        <p:nvSpPr>
          <p:cNvPr id="594" name="Google Shape;594;p95"/>
          <p:cNvSpPr txBox="1"/>
          <p:nvPr>
            <p:ph idx="1" type="body"/>
          </p:nvPr>
        </p:nvSpPr>
        <p:spPr>
          <a:xfrm>
            <a:off x="326549" y="1347175"/>
            <a:ext cx="84903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a:t>Si estandarizamos todas las notas tendremos una comparación </a:t>
            </a:r>
            <a:r>
              <a:rPr lang="en"/>
              <a:t>más</a:t>
            </a:r>
            <a:r>
              <a:rPr lang="en"/>
              <a:t> cabal de las notas en función de </a:t>
            </a:r>
            <a:r>
              <a:rPr lang="en"/>
              <a:t>cómo</a:t>
            </a:r>
            <a:r>
              <a:rPr lang="en"/>
              <a:t> respondió el grupo a través de sus notas. </a:t>
            </a:r>
            <a:endParaRPr/>
          </a:p>
          <a:p>
            <a:pPr indent="0" lvl="0" marL="0" rtl="0" algn="just">
              <a:spcBef>
                <a:spcPts val="0"/>
              </a:spcBef>
              <a:spcAft>
                <a:spcPts val="0"/>
              </a:spcAft>
              <a:buNone/>
            </a:pPr>
            <a:r>
              <a:t/>
            </a:r>
            <a:endParaRPr/>
          </a:p>
          <a:p>
            <a:pPr indent="0" lvl="0" marL="0" rtl="0" algn="just">
              <a:spcBef>
                <a:spcPts val="0"/>
              </a:spcBef>
              <a:spcAft>
                <a:spcPts val="0"/>
              </a:spcAft>
              <a:buClr>
                <a:schemeClr val="dk1"/>
              </a:buClr>
              <a:buSzPts val="1100"/>
              <a:buFont typeface="Arial"/>
              <a:buNone/>
            </a:pPr>
            <a:r>
              <a:rPr lang="en" sz="1700">
                <a:solidFill>
                  <a:schemeClr val="dk1"/>
                </a:solidFill>
              </a:rPr>
              <a:t>-1,6 		-1,0 		-1,0		 -0,4		 0,2</a:t>
            </a:r>
            <a:endParaRPr sz="1700">
              <a:solidFill>
                <a:schemeClr val="dk1"/>
              </a:solidFill>
            </a:endParaRPr>
          </a:p>
          <a:p>
            <a:pPr indent="0" lvl="0" marL="0" rtl="0" algn="just">
              <a:spcBef>
                <a:spcPts val="0"/>
              </a:spcBef>
              <a:spcAft>
                <a:spcPts val="0"/>
              </a:spcAft>
              <a:buNone/>
            </a:pPr>
            <a:r>
              <a:rPr lang="en" sz="1700">
                <a:solidFill>
                  <a:schemeClr val="dk1"/>
                </a:solidFill>
              </a:rPr>
              <a:t>-1,3 		0,1		 0,5		 -0,6		 -0,9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Tomamos los primeros 5 a efectos de poder visualizar mas claramente </a:t>
            </a:r>
            <a:endParaRPr/>
          </a:p>
          <a:p>
            <a:pPr indent="0" lvl="0" marL="0" rtl="0" algn="just">
              <a:spcBef>
                <a:spcPts val="0"/>
              </a:spcBef>
              <a:spcAft>
                <a:spcPts val="0"/>
              </a:spcAft>
              <a:buNone/>
            </a:pPr>
            <a:r>
              <a:rPr lang="en"/>
              <a:t>La observación ahora reside en que si se acerca a 0 se encuentra cerca de la media poblacional y se aleja negativamente la nota es mucho inferior a sus compañeros y si se acerca caso contrario, permitiendo comparar las dos asignaturas.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96"/>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Gráficamente </a:t>
            </a:r>
            <a:endParaRPr/>
          </a:p>
        </p:txBody>
      </p:sp>
      <p:pic>
        <p:nvPicPr>
          <p:cNvPr id="600" name="Google Shape;600;p96"/>
          <p:cNvPicPr preferRelativeResize="0"/>
          <p:nvPr/>
        </p:nvPicPr>
        <p:blipFill>
          <a:blip r:embed="rId3">
            <a:alphaModFix/>
          </a:blip>
          <a:stretch>
            <a:fillRect/>
          </a:stretch>
        </p:blipFill>
        <p:spPr>
          <a:xfrm>
            <a:off x="1971650" y="1258074"/>
            <a:ext cx="4896800" cy="29380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9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La longitud del intervalo de confianza</a:t>
            </a:r>
            <a:endParaRPr/>
          </a:p>
        </p:txBody>
      </p:sp>
      <p:pic>
        <p:nvPicPr>
          <p:cNvPr id="606" name="Google Shape;606;p97"/>
          <p:cNvPicPr preferRelativeResize="0"/>
          <p:nvPr/>
        </p:nvPicPr>
        <p:blipFill rotWithShape="1">
          <a:blip r:embed="rId3">
            <a:alphaModFix/>
          </a:blip>
          <a:srcRect b="52219" l="0" r="0" t="0"/>
          <a:stretch/>
        </p:blipFill>
        <p:spPr>
          <a:xfrm>
            <a:off x="72150" y="1105175"/>
            <a:ext cx="8744702" cy="32211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9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La longitud del intervalo de confianza</a:t>
            </a:r>
            <a:endParaRPr/>
          </a:p>
        </p:txBody>
      </p:sp>
      <p:pic>
        <p:nvPicPr>
          <p:cNvPr id="612" name="Google Shape;612;p98"/>
          <p:cNvPicPr preferRelativeResize="0"/>
          <p:nvPr/>
        </p:nvPicPr>
        <p:blipFill rotWithShape="1">
          <a:blip r:embed="rId3">
            <a:alphaModFix/>
          </a:blip>
          <a:srcRect b="0" l="0" r="0" t="47780"/>
          <a:stretch/>
        </p:blipFill>
        <p:spPr>
          <a:xfrm>
            <a:off x="89049" y="1285000"/>
            <a:ext cx="9054948" cy="293012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9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Ejemplo</a:t>
            </a:r>
            <a:endParaRPr/>
          </a:p>
        </p:txBody>
      </p:sp>
      <p:sp>
        <p:nvSpPr>
          <p:cNvPr id="618" name="Google Shape;618;p99"/>
          <p:cNvSpPr txBox="1"/>
          <p:nvPr>
            <p:ph idx="1" type="body"/>
          </p:nvPr>
        </p:nvSpPr>
        <p:spPr>
          <a:xfrm>
            <a:off x="97949" y="889975"/>
            <a:ext cx="86160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rPr lang="en">
                <a:latin typeface="Roboto"/>
                <a:ea typeface="Roboto"/>
                <a:cs typeface="Roboto"/>
                <a:sym typeface="Roboto"/>
              </a:rPr>
              <a:t>Un ingeniero civil analiza la resistencia a la compresión del concreto. La resistencia está distribuida aproximadamente de manera normal, con varianza 1000 (psi)</a:t>
            </a:r>
            <a:r>
              <a:rPr baseline="30000" lang="en">
                <a:latin typeface="Roboto"/>
                <a:ea typeface="Roboto"/>
                <a:cs typeface="Roboto"/>
                <a:sym typeface="Roboto"/>
              </a:rPr>
              <a:t> 2</a:t>
            </a:r>
            <a:r>
              <a:rPr lang="en">
                <a:latin typeface="Roboto"/>
                <a:ea typeface="Roboto"/>
                <a:cs typeface="Roboto"/>
                <a:sym typeface="Roboto"/>
              </a:rPr>
              <a:t> . Al tomar una muestra aleatoria de 12 especímenes, se tiene que x  3250 psi</a:t>
            </a:r>
            <a:r>
              <a:rPr baseline="30000" lang="en">
                <a:solidFill>
                  <a:schemeClr val="dk1"/>
                </a:solidFill>
                <a:latin typeface="Roboto"/>
                <a:ea typeface="Roboto"/>
                <a:cs typeface="Roboto"/>
                <a:sym typeface="Roboto"/>
              </a:rPr>
              <a:t> 2</a:t>
            </a:r>
            <a:r>
              <a:rPr lang="en">
                <a:latin typeface="Roboto"/>
                <a:ea typeface="Roboto"/>
                <a:cs typeface="Roboto"/>
                <a:sym typeface="Roboto"/>
              </a:rPr>
              <a:t>.</a:t>
            </a:r>
            <a:endParaRPr>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n">
                <a:latin typeface="Roboto"/>
                <a:ea typeface="Roboto"/>
                <a:cs typeface="Roboto"/>
                <a:sym typeface="Roboto"/>
              </a:rPr>
              <a:t>a) Construya un intervalo de confianza del 95% para la resistencia a la compresión promedio.</a:t>
            </a:r>
            <a:endParaRPr>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just">
              <a:spcBef>
                <a:spcPts val="0"/>
              </a:spcBef>
              <a:spcAft>
                <a:spcPts val="0"/>
              </a:spcAft>
              <a:buNone/>
            </a:pPr>
            <a:r>
              <a:rPr lang="en">
                <a:latin typeface="Roboto"/>
                <a:ea typeface="Roboto"/>
                <a:cs typeface="Roboto"/>
                <a:sym typeface="Roboto"/>
              </a:rPr>
              <a:t>b) Construya un intervalo de confianza del 99% para la resistencia a la compresión promedio. Compare el ancho de este intervalo de confianza con el ancho encontrado en a).</a:t>
            </a:r>
            <a:endParaRPr>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100"/>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Solución </a:t>
            </a:r>
            <a:endParaRPr/>
          </a:p>
        </p:txBody>
      </p:sp>
      <p:pic>
        <p:nvPicPr>
          <p:cNvPr id="624" name="Google Shape;624;p100"/>
          <p:cNvPicPr preferRelativeResize="0"/>
          <p:nvPr/>
        </p:nvPicPr>
        <p:blipFill rotWithShape="1">
          <a:blip r:embed="rId3">
            <a:alphaModFix/>
          </a:blip>
          <a:srcRect b="21494" l="0" r="0" t="0"/>
          <a:stretch/>
        </p:blipFill>
        <p:spPr>
          <a:xfrm>
            <a:off x="1427663" y="1062400"/>
            <a:ext cx="6288675" cy="348947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101"/>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La longitud del intervalo</a:t>
            </a:r>
            <a:endParaRPr/>
          </a:p>
        </p:txBody>
      </p:sp>
      <p:sp>
        <p:nvSpPr>
          <p:cNvPr id="630" name="Google Shape;630;p101"/>
          <p:cNvSpPr txBox="1"/>
          <p:nvPr>
            <p:ph idx="1" type="body"/>
          </p:nvPr>
        </p:nvSpPr>
        <p:spPr>
          <a:xfrm>
            <a:off x="326550" y="1194775"/>
            <a:ext cx="8323800" cy="20016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rPr lang="en">
                <a:latin typeface="Roboto"/>
                <a:ea typeface="Roboto"/>
                <a:cs typeface="Roboto"/>
                <a:sym typeface="Roboto"/>
              </a:rPr>
              <a:t>Notar que la seguridad de que el verdadero parámetro se encuentre en el intervalo hallado es mayor en el intervalo b) que en el a), pero la longitud del intervalo b) es mayor que la del intervalo a).</a:t>
            </a:r>
            <a:endParaRPr>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b="1" lang="en">
                <a:latin typeface="Roboto"/>
                <a:ea typeface="Roboto"/>
                <a:cs typeface="Roboto"/>
                <a:sym typeface="Roboto"/>
              </a:rPr>
              <a:t>Al aumentar el nivel de confianza</a:t>
            </a:r>
            <a:r>
              <a:rPr lang="en">
                <a:latin typeface="Roboto"/>
                <a:ea typeface="Roboto"/>
                <a:cs typeface="Roboto"/>
                <a:sym typeface="Roboto"/>
              </a:rPr>
              <a:t> </a:t>
            </a:r>
            <a:r>
              <a:rPr b="1" lang="en">
                <a:latin typeface="Roboto"/>
                <a:ea typeface="Roboto"/>
                <a:cs typeface="Roboto"/>
                <a:sym typeface="Roboto"/>
              </a:rPr>
              <a:t>se perdió precisión en la estimación</a:t>
            </a:r>
            <a:r>
              <a:rPr lang="en">
                <a:latin typeface="Roboto"/>
                <a:ea typeface="Roboto"/>
                <a:cs typeface="Roboto"/>
                <a:sym typeface="Roboto"/>
              </a:rPr>
              <a:t>, ya que a menor longitud hay mayor precisión en la estimación.</a:t>
            </a:r>
            <a:endParaRPr>
              <a:latin typeface="Roboto"/>
              <a:ea typeface="Roboto"/>
              <a:cs typeface="Roboto"/>
              <a:sym typeface="Roboto"/>
            </a:endParaRPr>
          </a:p>
          <a:p>
            <a:pPr indent="0" lvl="0" marL="0" rtl="0" algn="just">
              <a:spcBef>
                <a:spcPts val="0"/>
              </a:spcBef>
              <a:spcAft>
                <a:spcPts val="0"/>
              </a:spcAft>
              <a:buNone/>
            </a:pPr>
            <a:r>
              <a:rPr lang="en">
                <a:latin typeface="Roboto"/>
                <a:ea typeface="Roboto"/>
                <a:cs typeface="Roboto"/>
                <a:sym typeface="Roboto"/>
              </a:rPr>
              <a:t>En general la longitud del intervalo es</a:t>
            </a:r>
            <a:endParaRPr>
              <a:latin typeface="Roboto"/>
              <a:ea typeface="Roboto"/>
              <a:cs typeface="Roboto"/>
              <a:sym typeface="Roboto"/>
            </a:endParaRPr>
          </a:p>
        </p:txBody>
      </p:sp>
      <p:pic>
        <p:nvPicPr>
          <p:cNvPr id="631" name="Google Shape;631;p101"/>
          <p:cNvPicPr preferRelativeResize="0"/>
          <p:nvPr/>
        </p:nvPicPr>
        <p:blipFill>
          <a:blip r:embed="rId3">
            <a:alphaModFix/>
          </a:blip>
          <a:stretch>
            <a:fillRect/>
          </a:stretch>
        </p:blipFill>
        <p:spPr>
          <a:xfrm>
            <a:off x="3417850" y="3196375"/>
            <a:ext cx="1834950" cy="10022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102"/>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Propiedades de la longitud</a:t>
            </a:r>
            <a:endParaRPr/>
          </a:p>
        </p:txBody>
      </p:sp>
      <p:sp>
        <p:nvSpPr>
          <p:cNvPr id="637" name="Google Shape;637;p102"/>
          <p:cNvSpPr txBox="1"/>
          <p:nvPr>
            <p:ph idx="1" type="body"/>
          </p:nvPr>
        </p:nvSpPr>
        <p:spPr>
          <a:xfrm>
            <a:off x="326550" y="966175"/>
            <a:ext cx="84117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a:latin typeface="Roboto"/>
                <a:ea typeface="Roboto"/>
                <a:cs typeface="Roboto"/>
                <a:sym typeface="Roboto"/>
              </a:rPr>
              <a:t>Notar que:</a:t>
            </a:r>
            <a:br>
              <a:rPr lang="en">
                <a:latin typeface="Roboto"/>
                <a:ea typeface="Roboto"/>
                <a:cs typeface="Roboto"/>
                <a:sym typeface="Roboto"/>
              </a:rPr>
            </a:br>
            <a:endParaRPr>
              <a:latin typeface="Roboto"/>
              <a:ea typeface="Roboto"/>
              <a:cs typeface="Roboto"/>
              <a:sym typeface="Roboto"/>
            </a:endParaRPr>
          </a:p>
          <a:p>
            <a:pPr indent="0" lvl="0" marL="0" rtl="0" algn="just">
              <a:spcBef>
                <a:spcPts val="0"/>
              </a:spcBef>
              <a:spcAft>
                <a:spcPts val="0"/>
              </a:spcAft>
              <a:buNone/>
            </a:pPr>
            <a:r>
              <a:rPr lang="en">
                <a:latin typeface="Roboto"/>
                <a:ea typeface="Roboto"/>
                <a:cs typeface="Roboto"/>
                <a:sym typeface="Roboto"/>
              </a:rPr>
              <a:t>a) si n y 𝝈 están fijos, a medida que  disminuye tenemos que z</a:t>
            </a:r>
            <a:r>
              <a:rPr baseline="-25000" lang="en">
                <a:latin typeface="Roboto"/>
                <a:ea typeface="Roboto"/>
                <a:cs typeface="Roboto"/>
                <a:sym typeface="Roboto"/>
              </a:rPr>
              <a:t>𝜶/2</a:t>
            </a:r>
            <a:r>
              <a:rPr lang="en">
                <a:latin typeface="Roboto"/>
                <a:ea typeface="Roboto"/>
                <a:cs typeface="Roboto"/>
                <a:sym typeface="Roboto"/>
              </a:rPr>
              <a:t>  aumenta, por lo tanto L aumenta.</a:t>
            </a:r>
            <a:br>
              <a:rPr lang="en">
                <a:latin typeface="Roboto"/>
                <a:ea typeface="Roboto"/>
                <a:cs typeface="Roboto"/>
                <a:sym typeface="Roboto"/>
              </a:rPr>
            </a:br>
            <a:endParaRPr>
              <a:latin typeface="Roboto"/>
              <a:ea typeface="Roboto"/>
              <a:cs typeface="Roboto"/>
              <a:sym typeface="Roboto"/>
            </a:endParaRPr>
          </a:p>
          <a:p>
            <a:pPr indent="0" lvl="0" marL="0" rtl="0" algn="just">
              <a:spcBef>
                <a:spcPts val="0"/>
              </a:spcBef>
              <a:spcAft>
                <a:spcPts val="0"/>
              </a:spcAft>
              <a:buNone/>
            </a:pPr>
            <a:r>
              <a:rPr lang="en">
                <a:latin typeface="Roboto"/>
                <a:ea typeface="Roboto"/>
                <a:cs typeface="Roboto"/>
                <a:sym typeface="Roboto"/>
              </a:rPr>
              <a:t>b) si </a:t>
            </a:r>
            <a:r>
              <a:rPr lang="en">
                <a:solidFill>
                  <a:schemeClr val="dk1"/>
                </a:solidFill>
                <a:latin typeface="Roboto"/>
                <a:ea typeface="Roboto"/>
                <a:cs typeface="Roboto"/>
                <a:sym typeface="Roboto"/>
              </a:rPr>
              <a:t>𝜶</a:t>
            </a:r>
            <a:r>
              <a:rPr lang="en">
                <a:latin typeface="Roboto"/>
                <a:ea typeface="Roboto"/>
                <a:cs typeface="Roboto"/>
                <a:sym typeface="Roboto"/>
              </a:rPr>
              <a:t> y </a:t>
            </a:r>
            <a:r>
              <a:rPr lang="en">
                <a:solidFill>
                  <a:schemeClr val="dk1"/>
                </a:solidFill>
                <a:latin typeface="Roboto"/>
                <a:ea typeface="Roboto"/>
                <a:cs typeface="Roboto"/>
                <a:sym typeface="Roboto"/>
              </a:rPr>
              <a:t>𝝈</a:t>
            </a:r>
            <a:r>
              <a:rPr lang="en">
                <a:latin typeface="Roboto"/>
                <a:ea typeface="Roboto"/>
                <a:cs typeface="Roboto"/>
                <a:sym typeface="Roboto"/>
              </a:rPr>
              <a:t> están fijos, entonces a medida que n aumenta tenemos que L disminuye.</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0" lvl="0" marL="0" rtl="0" algn="just">
              <a:spcBef>
                <a:spcPts val="0"/>
              </a:spcBef>
              <a:spcAft>
                <a:spcPts val="0"/>
              </a:spcAft>
              <a:buNone/>
            </a:pPr>
            <a:r>
              <a:rPr lang="en">
                <a:latin typeface="Roboto"/>
                <a:ea typeface="Roboto"/>
                <a:cs typeface="Roboto"/>
                <a:sym typeface="Roboto"/>
              </a:rPr>
              <a:t>Podemos plantearnos la siguiente pregunta relacionada con el ejemplo anterior: ¿qué tamaño n demuestra se necesita para que el intervalo tenga nivel de confianza 95% y longitud la mitad de la longitud del intervalo hallado en a)?</a:t>
            </a:r>
            <a:endParaRPr>
              <a:latin typeface="Roboto"/>
              <a:ea typeface="Roboto"/>
              <a:cs typeface="Roboto"/>
              <a:sym typeface="Robot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103"/>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Cuántas muestras tomo?</a:t>
            </a:r>
            <a:endParaRPr/>
          </a:p>
        </p:txBody>
      </p:sp>
      <p:pic>
        <p:nvPicPr>
          <p:cNvPr id="643" name="Google Shape;643;p103"/>
          <p:cNvPicPr preferRelativeResize="0"/>
          <p:nvPr/>
        </p:nvPicPr>
        <p:blipFill>
          <a:blip r:embed="rId3">
            <a:alphaModFix/>
          </a:blip>
          <a:stretch>
            <a:fillRect/>
          </a:stretch>
        </p:blipFill>
        <p:spPr>
          <a:xfrm>
            <a:off x="152400" y="1345714"/>
            <a:ext cx="8839200" cy="23006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32"/>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Estadísticos	</a:t>
            </a:r>
            <a:endParaRPr/>
          </a:p>
        </p:txBody>
      </p:sp>
      <p:sp>
        <p:nvSpPr>
          <p:cNvPr id="156" name="Google Shape;156;p32"/>
          <p:cNvSpPr txBox="1"/>
          <p:nvPr>
            <p:ph idx="1" type="body"/>
          </p:nvPr>
        </p:nvSpPr>
        <p:spPr>
          <a:xfrm>
            <a:off x="326549" y="1101800"/>
            <a:ext cx="81669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a:latin typeface="Roboto"/>
                <a:ea typeface="Roboto"/>
                <a:cs typeface="Roboto"/>
                <a:sym typeface="Roboto"/>
              </a:rPr>
              <a:t>Un estadístico es cualquier </a:t>
            </a:r>
            <a:r>
              <a:rPr b="1" lang="en">
                <a:latin typeface="Roboto"/>
                <a:ea typeface="Roboto"/>
                <a:cs typeface="Roboto"/>
                <a:sym typeface="Roboto"/>
              </a:rPr>
              <a:t>función</a:t>
            </a:r>
            <a:r>
              <a:rPr lang="en">
                <a:latin typeface="Roboto"/>
                <a:ea typeface="Roboto"/>
                <a:cs typeface="Roboto"/>
                <a:sym typeface="Roboto"/>
              </a:rPr>
              <a:t> de la muestra aleatoria</a:t>
            </a:r>
            <a:endParaRPr>
              <a:latin typeface="Roboto"/>
              <a:ea typeface="Roboto"/>
              <a:cs typeface="Roboto"/>
              <a:sym typeface="Roboto"/>
            </a:endParaRPr>
          </a:p>
          <a:p>
            <a:pPr indent="0" lvl="0" marL="0" rtl="0" algn="just">
              <a:spcBef>
                <a:spcPts val="0"/>
              </a:spcBef>
              <a:spcAft>
                <a:spcPts val="0"/>
              </a:spcAft>
              <a:buNone/>
            </a:pPr>
            <a:r>
              <a:rPr lang="en">
                <a:solidFill>
                  <a:schemeClr val="dk1"/>
                </a:solidFill>
                <a:latin typeface="Roboto"/>
                <a:ea typeface="Roboto"/>
                <a:cs typeface="Roboto"/>
                <a:sym typeface="Roboto"/>
              </a:rPr>
              <a:t>Es una medida cuantitativa, derivada de un conjunto de datos de una muestra, con el objetivo de estimar o inferir características de una población o modelo</a:t>
            </a:r>
            <a:r>
              <a:rPr lang="en">
                <a:latin typeface="Roboto"/>
                <a:ea typeface="Roboto"/>
                <a:cs typeface="Roboto"/>
                <a:sym typeface="Roboto"/>
              </a:rPr>
              <a:t> estadístico</a:t>
            </a: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indent="0" lvl="0" marL="0" rtl="0" algn="just">
              <a:spcBef>
                <a:spcPts val="0"/>
              </a:spcBef>
              <a:spcAft>
                <a:spcPts val="0"/>
              </a:spcAft>
              <a:buNone/>
            </a:pPr>
            <a:r>
              <a:t/>
            </a:r>
            <a:endParaRPr>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PARÁMETRO ⇒ una medida resumen calculada sobre la población</a:t>
            </a:r>
            <a:endParaRPr>
              <a:solidFill>
                <a:schemeClr val="dk1"/>
              </a:solidFill>
              <a:latin typeface="Roboto"/>
              <a:ea typeface="Roboto"/>
              <a:cs typeface="Roboto"/>
              <a:sym typeface="Roboto"/>
            </a:endParaRPr>
          </a:p>
          <a:p>
            <a:pPr indent="0" lvl="0" marL="0" rtl="0" algn="just">
              <a:spcBef>
                <a:spcPts val="0"/>
              </a:spcBef>
              <a:spcAft>
                <a:spcPts val="0"/>
              </a:spcAft>
              <a:buNone/>
            </a:pPr>
            <a:r>
              <a:rPr lang="en">
                <a:solidFill>
                  <a:schemeClr val="dk1"/>
                </a:solidFill>
                <a:latin typeface="Roboto"/>
                <a:ea typeface="Roboto"/>
                <a:cs typeface="Roboto"/>
                <a:sym typeface="Roboto"/>
              </a:rPr>
              <a:t>ESTADÍSTICO ⇒ una medida resumen calculada sobre la muestra</a:t>
            </a:r>
            <a:endParaRPr b="1">
              <a:solidFill>
                <a:schemeClr val="dk1"/>
              </a:solidFill>
              <a:latin typeface="Roboto"/>
              <a:ea typeface="Roboto"/>
              <a:cs typeface="Roboto"/>
              <a:sym typeface="Roboto"/>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104"/>
          <p:cNvSpPr txBox="1"/>
          <p:nvPr>
            <p:ph type="title"/>
          </p:nvPr>
        </p:nvSpPr>
        <p:spPr>
          <a:xfrm>
            <a:off x="326851" y="47038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sz="3000"/>
              <a:t>Intervalo de confianza para la media de una distribución normal, varianza desconocida</a:t>
            </a:r>
            <a:endParaRPr sz="3000"/>
          </a:p>
        </p:txBody>
      </p:sp>
      <p:sp>
        <p:nvSpPr>
          <p:cNvPr id="649" name="Google Shape;649;p104"/>
          <p:cNvSpPr txBox="1"/>
          <p:nvPr>
            <p:ph idx="1" type="body"/>
          </p:nvPr>
        </p:nvSpPr>
        <p:spPr>
          <a:xfrm>
            <a:off x="326551" y="1347165"/>
            <a:ext cx="40635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a:latin typeface="Roboto"/>
                <a:ea typeface="Roboto"/>
                <a:cs typeface="Roboto"/>
                <a:sym typeface="Roboto"/>
              </a:rPr>
              <a:t>Ahora no podemos usar el pivote Z, porque nos pedían como condición conocer la distribución y el parámetro </a:t>
            </a:r>
            <a:r>
              <a:rPr lang="en">
                <a:solidFill>
                  <a:schemeClr val="dk1"/>
                </a:solidFill>
                <a:latin typeface="Roboto"/>
                <a:ea typeface="Roboto"/>
                <a:cs typeface="Roboto"/>
                <a:sym typeface="Roboto"/>
              </a:rPr>
              <a:t>𝝈. </a:t>
            </a:r>
            <a:endParaRPr>
              <a:solidFill>
                <a:schemeClr val="dk1"/>
              </a:solidFill>
              <a:latin typeface="Roboto"/>
              <a:ea typeface="Roboto"/>
              <a:cs typeface="Roboto"/>
              <a:sym typeface="Roboto"/>
            </a:endParaRPr>
          </a:p>
          <a:p>
            <a:pPr indent="0" lvl="0" marL="0" rtl="0" algn="just">
              <a:spcBef>
                <a:spcPts val="0"/>
              </a:spcBef>
              <a:spcAft>
                <a:spcPts val="0"/>
              </a:spcAft>
              <a:buNone/>
            </a:pPr>
            <a:r>
              <a:rPr lang="en">
                <a:solidFill>
                  <a:schemeClr val="dk1"/>
                </a:solidFill>
                <a:latin typeface="Roboto"/>
                <a:ea typeface="Roboto"/>
                <a:cs typeface="Roboto"/>
                <a:sym typeface="Roboto"/>
              </a:rPr>
              <a:t>Es entonces que vamos a sustituir a 𝝈 por un estimador conocido</a:t>
            </a:r>
            <a:endParaRPr>
              <a:solidFill>
                <a:schemeClr val="dk1"/>
              </a:solidFill>
              <a:latin typeface="Roboto"/>
              <a:ea typeface="Roboto"/>
              <a:cs typeface="Roboto"/>
              <a:sym typeface="Roboto"/>
            </a:endParaRPr>
          </a:p>
        </p:txBody>
      </p:sp>
      <p:pic>
        <p:nvPicPr>
          <p:cNvPr id="650" name="Google Shape;650;p104"/>
          <p:cNvPicPr preferRelativeResize="0"/>
          <p:nvPr/>
        </p:nvPicPr>
        <p:blipFill>
          <a:blip r:embed="rId3">
            <a:alphaModFix/>
          </a:blip>
          <a:stretch>
            <a:fillRect/>
          </a:stretch>
        </p:blipFill>
        <p:spPr>
          <a:xfrm>
            <a:off x="4915124" y="966181"/>
            <a:ext cx="3482725" cy="1442175"/>
          </a:xfrm>
          <a:prstGeom prst="rect">
            <a:avLst/>
          </a:prstGeom>
          <a:noFill/>
          <a:ln>
            <a:noFill/>
          </a:ln>
        </p:spPr>
      </p:pic>
      <p:sp>
        <p:nvSpPr>
          <p:cNvPr id="651" name="Google Shape;651;p104"/>
          <p:cNvSpPr txBox="1"/>
          <p:nvPr/>
        </p:nvSpPr>
        <p:spPr>
          <a:xfrm>
            <a:off x="5178738" y="2647250"/>
            <a:ext cx="36384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y proponemos como pivote a la variable aleatoria</a:t>
            </a:r>
            <a:endParaRPr sz="1800"/>
          </a:p>
        </p:txBody>
      </p:sp>
      <p:pic>
        <p:nvPicPr>
          <p:cNvPr id="652" name="Google Shape;652;p104"/>
          <p:cNvPicPr preferRelativeResize="0"/>
          <p:nvPr/>
        </p:nvPicPr>
        <p:blipFill>
          <a:blip r:embed="rId4">
            <a:alphaModFix/>
          </a:blip>
          <a:stretch>
            <a:fillRect/>
          </a:stretch>
        </p:blipFill>
        <p:spPr>
          <a:xfrm>
            <a:off x="5587862" y="3324450"/>
            <a:ext cx="2137275" cy="12426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105"/>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La t de Student</a:t>
            </a:r>
            <a:endParaRPr/>
          </a:p>
        </p:txBody>
      </p:sp>
      <p:sp>
        <p:nvSpPr>
          <p:cNvPr id="658" name="Google Shape;658;p105"/>
          <p:cNvSpPr txBox="1"/>
          <p:nvPr>
            <p:ph idx="1" type="body"/>
          </p:nvPr>
        </p:nvSpPr>
        <p:spPr>
          <a:xfrm>
            <a:off x="326551" y="1146265"/>
            <a:ext cx="40635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rPr lang="en">
                <a:latin typeface="Roboto"/>
                <a:ea typeface="Roboto"/>
                <a:cs typeface="Roboto"/>
                <a:sym typeface="Roboto"/>
              </a:rPr>
              <a:t>Pero para poder usar a T como pivote debemos conocer su distribución.</a:t>
            </a:r>
            <a:endParaRPr>
              <a:latin typeface="Roboto"/>
              <a:ea typeface="Roboto"/>
              <a:cs typeface="Roboto"/>
              <a:sym typeface="Roboto"/>
            </a:endParaRPr>
          </a:p>
          <a:p>
            <a:pPr indent="0" lvl="0" marL="0" rtl="0" algn="just">
              <a:spcBef>
                <a:spcPts val="0"/>
              </a:spcBef>
              <a:spcAft>
                <a:spcPts val="0"/>
              </a:spcAft>
              <a:buNone/>
            </a:pPr>
            <a:r>
              <a:rPr lang="en">
                <a:latin typeface="Roboto"/>
                <a:ea typeface="Roboto"/>
                <a:cs typeface="Roboto"/>
                <a:sym typeface="Roboto"/>
              </a:rPr>
              <a:t>Se puede probar que la distribución de T es una distribución llamada Student con parámetro n-1.</a:t>
            </a:r>
            <a:endParaRPr>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n">
                <a:latin typeface="Roboto"/>
                <a:ea typeface="Roboto"/>
                <a:cs typeface="Roboto"/>
                <a:sym typeface="Roboto"/>
              </a:rPr>
              <a:t>La gráfica de la f.d.p. de la distribución Student tiene forma de campana como la normal, pero tiende a cero más lentamente. Se puede probar que cuando k   la fdp de la Student tiende a la fdp de la N ( 0 , 1 )</a:t>
            </a:r>
            <a:r>
              <a:rPr lang="en"/>
              <a:t> .</a:t>
            </a:r>
            <a:endParaRPr/>
          </a:p>
          <a:p>
            <a:pPr indent="0" lvl="0" marL="0" rtl="0" algn="just">
              <a:spcBef>
                <a:spcPts val="0"/>
              </a:spcBef>
              <a:spcAft>
                <a:spcPts val="0"/>
              </a:spcAft>
              <a:buNone/>
            </a:pPr>
            <a:r>
              <a:t/>
            </a:r>
            <a:endParaRPr/>
          </a:p>
        </p:txBody>
      </p:sp>
      <p:pic>
        <p:nvPicPr>
          <p:cNvPr id="659" name="Google Shape;659;p105"/>
          <p:cNvPicPr preferRelativeResize="0"/>
          <p:nvPr/>
        </p:nvPicPr>
        <p:blipFill rotWithShape="1">
          <a:blip r:embed="rId3">
            <a:alphaModFix/>
          </a:blip>
          <a:srcRect b="-5783" l="14382" r="4586" t="15701"/>
          <a:stretch/>
        </p:blipFill>
        <p:spPr>
          <a:xfrm>
            <a:off x="4873900" y="1252836"/>
            <a:ext cx="4063499" cy="329193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106"/>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La t de Student</a:t>
            </a:r>
            <a:endParaRPr/>
          </a:p>
        </p:txBody>
      </p:sp>
      <p:sp>
        <p:nvSpPr>
          <p:cNvPr id="665" name="Google Shape;665;p106"/>
          <p:cNvSpPr txBox="1"/>
          <p:nvPr>
            <p:ph idx="1" type="body"/>
          </p:nvPr>
        </p:nvSpPr>
        <p:spPr>
          <a:xfrm>
            <a:off x="326549" y="1146275"/>
            <a:ext cx="84903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rPr lang="en">
                <a:solidFill>
                  <a:schemeClr val="dk1"/>
                </a:solidFill>
              </a:rPr>
              <a:t>Lo interesante de esta distribución es que además de estar definida por una media y una escala (análogo de la desviación estándar) está definida por un parámetro usualmente llamado</a:t>
            </a:r>
            <a:r>
              <a:rPr i="1" lang="en">
                <a:solidFill>
                  <a:schemeClr val="dk1"/>
                </a:solidFill>
              </a:rPr>
              <a:t> </a:t>
            </a:r>
            <a:r>
              <a:rPr lang="en">
                <a:solidFill>
                  <a:schemeClr val="dk1"/>
                </a:solidFill>
              </a:rPr>
              <a:t>ν es un parámetro que controla el grado de </a:t>
            </a:r>
            <a:r>
              <a:rPr i="1" lang="en">
                <a:solidFill>
                  <a:schemeClr val="dk1"/>
                </a:solidFill>
              </a:rPr>
              <a:t>normalidad (los grados de libertad)</a:t>
            </a:r>
            <a:r>
              <a:rPr lang="en">
                <a:solidFill>
                  <a:schemeClr val="dk1"/>
                </a:solidFill>
              </a:rPr>
              <a:t>, ya que  controla cuan </a:t>
            </a:r>
            <a:r>
              <a:rPr i="1" lang="en">
                <a:solidFill>
                  <a:schemeClr val="dk1"/>
                </a:solidFill>
              </a:rPr>
              <a:t>pesadas</a:t>
            </a:r>
            <a:r>
              <a:rPr lang="en">
                <a:solidFill>
                  <a:schemeClr val="dk1"/>
                </a:solidFill>
              </a:rPr>
              <a:t> son las colas de la distribución.</a:t>
            </a:r>
            <a:endParaRPr>
              <a:latin typeface="Roboto"/>
              <a:ea typeface="Roboto"/>
              <a:cs typeface="Roboto"/>
              <a:sym typeface="Roboto"/>
            </a:endParaRPr>
          </a:p>
          <a:p>
            <a:pPr indent="0" lvl="0" marL="0" rtl="0" algn="just">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10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Ejemplo de grados de libertad</a:t>
            </a:r>
            <a:endParaRPr/>
          </a:p>
        </p:txBody>
      </p:sp>
      <p:sp>
        <p:nvSpPr>
          <p:cNvPr id="671" name="Google Shape;671;p107"/>
          <p:cNvSpPr txBox="1"/>
          <p:nvPr>
            <p:ph idx="1" type="body"/>
          </p:nvPr>
        </p:nvSpPr>
        <p:spPr>
          <a:xfrm>
            <a:off x="399400" y="1201475"/>
            <a:ext cx="58368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rPr lang="en" sz="1600">
                <a:solidFill>
                  <a:schemeClr val="dk1"/>
                </a:solidFill>
              </a:rPr>
              <a:t>Un ejemplo ilustrativo podría ser el popular juego japonés Sudoku, en el cual no se puede repetir el mismo número en la  misma columna o fila. Si tomamos una columna, y se nos indica que ubiquemos los números del 1 al 9, entonces podemos elegir libremente los primeros 8 números, dado que el noveno número no puede ser elegido por nosotros, quedando restringido por los 8 números anteriores. El primer número puede ser cualquiera de los nueve, el segundo debe ser elegido de entre los ocho restantes, el tercero debe ser escogido de entre los siete que quedan, y así hasta que solo nos quede elegir entre dos números, tras lo cual, solo nos quedará un último y único número, el cual ya no puede ser elegido libremente. Por lo tanto, tenemos 8 grados de libertad</a:t>
            </a:r>
            <a:endParaRPr sz="1600"/>
          </a:p>
        </p:txBody>
      </p:sp>
      <p:pic>
        <p:nvPicPr>
          <p:cNvPr id="672" name="Google Shape;672;p107"/>
          <p:cNvPicPr preferRelativeResize="0"/>
          <p:nvPr/>
        </p:nvPicPr>
        <p:blipFill>
          <a:blip r:embed="rId3">
            <a:alphaModFix/>
          </a:blip>
          <a:stretch>
            <a:fillRect/>
          </a:stretch>
        </p:blipFill>
        <p:spPr>
          <a:xfrm>
            <a:off x="6578025" y="1907739"/>
            <a:ext cx="1762125" cy="17716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10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Construimos el intervalo</a:t>
            </a:r>
            <a:endParaRPr/>
          </a:p>
        </p:txBody>
      </p:sp>
      <p:pic>
        <p:nvPicPr>
          <p:cNvPr id="678" name="Google Shape;678;p108"/>
          <p:cNvPicPr preferRelativeResize="0"/>
          <p:nvPr/>
        </p:nvPicPr>
        <p:blipFill>
          <a:blip r:embed="rId3">
            <a:alphaModFix/>
          </a:blip>
          <a:stretch>
            <a:fillRect/>
          </a:stretch>
        </p:blipFill>
        <p:spPr>
          <a:xfrm>
            <a:off x="135050" y="1146600"/>
            <a:ext cx="8096449" cy="33847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10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Construcción del intervalo de confianza</a:t>
            </a:r>
            <a:endParaRPr/>
          </a:p>
        </p:txBody>
      </p:sp>
      <p:pic>
        <p:nvPicPr>
          <p:cNvPr id="684" name="Google Shape;684;p109"/>
          <p:cNvPicPr preferRelativeResize="0"/>
          <p:nvPr/>
        </p:nvPicPr>
        <p:blipFill>
          <a:blip r:embed="rId3">
            <a:alphaModFix/>
          </a:blip>
          <a:stretch>
            <a:fillRect/>
          </a:stretch>
        </p:blipFill>
        <p:spPr>
          <a:xfrm>
            <a:off x="109538" y="1895475"/>
            <a:ext cx="8467725" cy="18097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110"/>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Ejemplo de un caso </a:t>
            </a:r>
            <a:endParaRPr/>
          </a:p>
        </p:txBody>
      </p:sp>
      <p:pic>
        <p:nvPicPr>
          <p:cNvPr id="690" name="Google Shape;690;p110"/>
          <p:cNvPicPr preferRelativeResize="0"/>
          <p:nvPr/>
        </p:nvPicPr>
        <p:blipFill>
          <a:blip r:embed="rId3">
            <a:alphaModFix/>
          </a:blip>
          <a:stretch>
            <a:fillRect/>
          </a:stretch>
        </p:blipFill>
        <p:spPr>
          <a:xfrm>
            <a:off x="152400" y="1009650"/>
            <a:ext cx="8446274" cy="36540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111"/>
          <p:cNvSpPr txBox="1"/>
          <p:nvPr>
            <p:ph type="title"/>
          </p:nvPr>
        </p:nvSpPr>
        <p:spPr>
          <a:xfrm>
            <a:off x="326851" y="464114"/>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sz="3000"/>
              <a:t>Intervalo de confianza para la varianza de una distribución normal</a:t>
            </a:r>
            <a:endParaRPr sz="3000"/>
          </a:p>
        </p:txBody>
      </p:sp>
      <p:sp>
        <p:nvSpPr>
          <p:cNvPr id="696" name="Google Shape;696;p111"/>
          <p:cNvSpPr txBox="1"/>
          <p:nvPr>
            <p:ph idx="1" type="body"/>
          </p:nvPr>
        </p:nvSpPr>
        <p:spPr>
          <a:xfrm>
            <a:off x="326551" y="1347165"/>
            <a:ext cx="40635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a:t>Supongamos que se quiere hallar un intervalo de confianza para la varianza  2 de una distribución normal.</a:t>
            </a:r>
            <a:endParaRPr/>
          </a:p>
          <a:p>
            <a:pPr indent="0" lvl="0" marL="0" rtl="0" algn="just">
              <a:spcBef>
                <a:spcPts val="0"/>
              </a:spcBef>
              <a:spcAft>
                <a:spcPts val="0"/>
              </a:spcAft>
              <a:buNone/>
            </a:pPr>
            <a:r>
              <a:rPr lang="en"/>
              <a:t>Sea  X 1 , X 2 ,..., X n  una muestra aleatoria de una v.a. X, donde X~N(</a:t>
            </a:r>
            <a:r>
              <a:rPr lang="en">
                <a:solidFill>
                  <a:schemeClr val="dk1"/>
                </a:solidFill>
              </a:rPr>
              <a:t>𝝁, 𝝈</a:t>
            </a:r>
            <a:r>
              <a:rPr baseline="30000" lang="en">
                <a:solidFill>
                  <a:schemeClr val="dk1"/>
                </a:solidFill>
              </a:rPr>
              <a:t>2</a:t>
            </a:r>
            <a:r>
              <a:rPr lang="en"/>
              <a:t>).</a:t>
            </a:r>
            <a:endParaRPr/>
          </a:p>
          <a:p>
            <a:pPr indent="0" lvl="0" marL="0" rtl="0" algn="just">
              <a:spcBef>
                <a:spcPts val="0"/>
              </a:spcBef>
              <a:spcAft>
                <a:spcPts val="0"/>
              </a:spcAft>
              <a:buNone/>
            </a:pPr>
            <a:r>
              <a:t/>
            </a:r>
            <a:endParaRPr/>
          </a:p>
        </p:txBody>
      </p:sp>
      <p:sp>
        <p:nvSpPr>
          <p:cNvPr id="697" name="Google Shape;697;p111"/>
          <p:cNvSpPr txBox="1"/>
          <p:nvPr>
            <p:ph idx="2" type="body"/>
          </p:nvPr>
        </p:nvSpPr>
        <p:spPr>
          <a:xfrm>
            <a:off x="5183019" y="3012765"/>
            <a:ext cx="4063500" cy="15186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sz="1800"/>
              <a:t>Nuestro estadístico será </a:t>
            </a:r>
            <a:endParaRPr sz="1800"/>
          </a:p>
          <a:p>
            <a:pPr indent="0" lvl="0" marL="0" rtl="0" algn="l">
              <a:spcBef>
                <a:spcPts val="0"/>
              </a:spcBef>
              <a:spcAft>
                <a:spcPts val="0"/>
              </a:spcAft>
              <a:buNone/>
            </a:pPr>
            <a:r>
              <a:t/>
            </a:r>
            <a:endParaRPr/>
          </a:p>
        </p:txBody>
      </p:sp>
      <p:pic>
        <p:nvPicPr>
          <p:cNvPr id="698" name="Google Shape;698;p111"/>
          <p:cNvPicPr preferRelativeResize="0"/>
          <p:nvPr/>
        </p:nvPicPr>
        <p:blipFill>
          <a:blip r:embed="rId3">
            <a:alphaModFix/>
          </a:blip>
          <a:stretch>
            <a:fillRect/>
          </a:stretch>
        </p:blipFill>
        <p:spPr>
          <a:xfrm>
            <a:off x="5554427" y="1835401"/>
            <a:ext cx="2863500" cy="1185750"/>
          </a:xfrm>
          <a:prstGeom prst="rect">
            <a:avLst/>
          </a:prstGeom>
          <a:noFill/>
          <a:ln>
            <a:noFill/>
          </a:ln>
        </p:spPr>
      </p:pic>
      <p:sp>
        <p:nvSpPr>
          <p:cNvPr id="699" name="Google Shape;699;p111"/>
          <p:cNvSpPr txBox="1"/>
          <p:nvPr/>
        </p:nvSpPr>
        <p:spPr>
          <a:xfrm>
            <a:off x="5092225" y="1492350"/>
            <a:ext cx="3724800" cy="103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800">
                <a:solidFill>
                  <a:schemeClr val="dk1"/>
                </a:solidFill>
              </a:rPr>
              <a:t>Tomamos como estimador puntual de 𝝈</a:t>
            </a:r>
            <a:r>
              <a:rPr baseline="30000" lang="en" sz="1800">
                <a:solidFill>
                  <a:schemeClr val="dk1"/>
                </a:solidFill>
              </a:rPr>
              <a:t>2</a:t>
            </a:r>
            <a:r>
              <a:rPr baseline="-25000" lang="en" sz="1800">
                <a:solidFill>
                  <a:schemeClr val="dk1"/>
                </a:solidFill>
              </a:rPr>
              <a:t> </a:t>
            </a:r>
            <a:r>
              <a:rPr lang="en" sz="1800">
                <a:solidFill>
                  <a:schemeClr val="dk1"/>
                </a:solidFill>
              </a:rPr>
              <a:t> a</a:t>
            </a:r>
            <a:endParaRPr/>
          </a:p>
        </p:txBody>
      </p:sp>
      <p:pic>
        <p:nvPicPr>
          <p:cNvPr id="700" name="Google Shape;700;p111"/>
          <p:cNvPicPr preferRelativeResize="0"/>
          <p:nvPr/>
        </p:nvPicPr>
        <p:blipFill>
          <a:blip r:embed="rId4">
            <a:alphaModFix/>
          </a:blip>
          <a:stretch>
            <a:fillRect/>
          </a:stretch>
        </p:blipFill>
        <p:spPr>
          <a:xfrm>
            <a:off x="6077138" y="3633438"/>
            <a:ext cx="1495425" cy="6762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112"/>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La ji-cuadrada</a:t>
            </a:r>
            <a:endParaRPr/>
          </a:p>
        </p:txBody>
      </p:sp>
      <p:sp>
        <p:nvSpPr>
          <p:cNvPr id="706" name="Google Shape;706;p112"/>
          <p:cNvSpPr txBox="1"/>
          <p:nvPr>
            <p:ph idx="1" type="body"/>
          </p:nvPr>
        </p:nvSpPr>
        <p:spPr>
          <a:xfrm>
            <a:off x="326550" y="1049075"/>
            <a:ext cx="22962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a:t>Este estadístico contiene al parámetro desconocido </a:t>
            </a:r>
            <a:r>
              <a:rPr lang="en" sz="2200">
                <a:solidFill>
                  <a:schemeClr val="dk1"/>
                </a:solidFill>
              </a:rPr>
              <a:t>𝝈</a:t>
            </a:r>
            <a:r>
              <a:rPr baseline="30000" lang="en" sz="2200">
                <a:solidFill>
                  <a:schemeClr val="dk1"/>
                </a:solidFill>
              </a:rPr>
              <a:t>2</a:t>
            </a:r>
            <a:r>
              <a:rPr lang="en"/>
              <a:t> a estimar  y tiene una distribución conocida, se puede probar que X tiene una distribución llamada j</a:t>
            </a:r>
            <a:r>
              <a:rPr b="1" lang="en"/>
              <a:t>i-cuadrado</a:t>
            </a:r>
            <a:r>
              <a:rPr lang="en"/>
              <a:t> con n-1 grados de libertad.</a:t>
            </a:r>
            <a:endParaRPr/>
          </a:p>
        </p:txBody>
      </p:sp>
      <p:pic>
        <p:nvPicPr>
          <p:cNvPr id="707" name="Google Shape;707;p112"/>
          <p:cNvPicPr preferRelativeResize="0"/>
          <p:nvPr/>
        </p:nvPicPr>
        <p:blipFill>
          <a:blip r:embed="rId3">
            <a:alphaModFix/>
          </a:blip>
          <a:stretch>
            <a:fillRect/>
          </a:stretch>
        </p:blipFill>
        <p:spPr>
          <a:xfrm>
            <a:off x="2972450" y="1009650"/>
            <a:ext cx="6076026" cy="36196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113"/>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Propiedades de la ji cuadrada</a:t>
            </a:r>
            <a:endParaRPr/>
          </a:p>
        </p:txBody>
      </p:sp>
      <p:pic>
        <p:nvPicPr>
          <p:cNvPr id="713" name="Google Shape;713;p113"/>
          <p:cNvPicPr preferRelativeResize="0"/>
          <p:nvPr/>
        </p:nvPicPr>
        <p:blipFill>
          <a:blip r:embed="rId3">
            <a:alphaModFix/>
          </a:blip>
          <a:stretch>
            <a:fillRect/>
          </a:stretch>
        </p:blipFill>
        <p:spPr>
          <a:xfrm>
            <a:off x="79550" y="1446764"/>
            <a:ext cx="8391525" cy="2533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3"/>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Parámetros y Estadísticos</a:t>
            </a:r>
            <a:endParaRPr/>
          </a:p>
        </p:txBody>
      </p:sp>
      <p:sp>
        <p:nvSpPr>
          <p:cNvPr id="162" name="Google Shape;162;p33"/>
          <p:cNvSpPr txBox="1"/>
          <p:nvPr>
            <p:ph idx="1" type="body"/>
          </p:nvPr>
        </p:nvSpPr>
        <p:spPr>
          <a:xfrm>
            <a:off x="174150" y="966175"/>
            <a:ext cx="8490300" cy="2699700"/>
          </a:xfrm>
          <a:prstGeom prst="rect">
            <a:avLst/>
          </a:prstGeom>
        </p:spPr>
        <p:txBody>
          <a:bodyPr anchorCtr="0" anchor="t" bIns="76025" lIns="76025" spcFirstLastPara="1" rIns="76025" wrap="square" tIns="76025">
            <a:noAutofit/>
          </a:bodyPr>
          <a:lstStyle/>
          <a:p>
            <a:pPr indent="-342900" lvl="0" marL="457200" rtl="0" algn="just">
              <a:spcBef>
                <a:spcPts val="0"/>
              </a:spcBef>
              <a:spcAft>
                <a:spcPts val="0"/>
              </a:spcAft>
              <a:buSzPts val="1800"/>
              <a:buFont typeface="Roboto"/>
              <a:buChar char="●"/>
            </a:pPr>
            <a:r>
              <a:rPr lang="en">
                <a:latin typeface="Roboto"/>
                <a:ea typeface="Roboto"/>
                <a:cs typeface="Roboto"/>
                <a:sym typeface="Roboto"/>
              </a:rPr>
              <a:t>La característica de interés de la población se conoce como parámetro y la característica correspondiente de la muestra es el estadístico de la muestra o la estimación de parámetro. </a:t>
            </a:r>
            <a:endParaRPr>
              <a:latin typeface="Roboto"/>
              <a:ea typeface="Roboto"/>
              <a:cs typeface="Roboto"/>
              <a:sym typeface="Roboto"/>
            </a:endParaRPr>
          </a:p>
          <a:p>
            <a:pPr indent="0" lvl="0" marL="457200" rtl="0" algn="just">
              <a:spcBef>
                <a:spcPts val="0"/>
              </a:spcBef>
              <a:spcAft>
                <a:spcPts val="0"/>
              </a:spcAft>
              <a:buNone/>
            </a:pPr>
            <a:r>
              <a:t/>
            </a:r>
            <a:endParaRPr>
              <a:latin typeface="Roboto"/>
              <a:ea typeface="Roboto"/>
              <a:cs typeface="Roboto"/>
              <a:sym typeface="Roboto"/>
            </a:endParaRPr>
          </a:p>
          <a:p>
            <a:pPr indent="-342900" lvl="0" marL="457200" rtl="0" algn="just">
              <a:spcBef>
                <a:spcPts val="0"/>
              </a:spcBef>
              <a:spcAft>
                <a:spcPts val="0"/>
              </a:spcAft>
              <a:buSzPts val="1800"/>
              <a:buFont typeface="Roboto"/>
              <a:buChar char="●"/>
            </a:pPr>
            <a:r>
              <a:rPr lang="en">
                <a:latin typeface="Roboto"/>
                <a:ea typeface="Roboto"/>
                <a:cs typeface="Roboto"/>
                <a:sym typeface="Roboto"/>
              </a:rPr>
              <a:t>Debido a que el estadístico es un resumen de información acerca de un parámetro obtenido a partir de la muestra, el valor de un estadístico depende de la muestra específica que fue extraída de la población.</a:t>
            </a:r>
            <a:endParaRPr>
              <a:latin typeface="Roboto"/>
              <a:ea typeface="Roboto"/>
              <a:cs typeface="Roboto"/>
              <a:sym typeface="Roboto"/>
            </a:endParaRPr>
          </a:p>
          <a:p>
            <a:pPr indent="0" lvl="0" marL="457200" rtl="0" algn="just">
              <a:spcBef>
                <a:spcPts val="0"/>
              </a:spcBef>
              <a:spcAft>
                <a:spcPts val="0"/>
              </a:spcAft>
              <a:buNone/>
            </a:pPr>
            <a:r>
              <a:t/>
            </a:r>
            <a:endParaRPr>
              <a:latin typeface="Roboto"/>
              <a:ea typeface="Roboto"/>
              <a:cs typeface="Roboto"/>
              <a:sym typeface="Roboto"/>
            </a:endParaRPr>
          </a:p>
          <a:p>
            <a:pPr indent="-342900" lvl="0" marL="457200" rtl="0" algn="just">
              <a:spcBef>
                <a:spcPts val="0"/>
              </a:spcBef>
              <a:spcAft>
                <a:spcPts val="0"/>
              </a:spcAft>
              <a:buClr>
                <a:schemeClr val="dk1"/>
              </a:buClr>
              <a:buSzPts val="1800"/>
              <a:buFont typeface="Roboto"/>
              <a:buChar char="●"/>
            </a:pPr>
            <a:r>
              <a:rPr lang="en">
                <a:solidFill>
                  <a:schemeClr val="dk1"/>
                </a:solidFill>
                <a:latin typeface="Roboto"/>
                <a:ea typeface="Roboto"/>
                <a:cs typeface="Roboto"/>
                <a:sym typeface="Roboto"/>
              </a:rPr>
              <a:t>Sus valores cambian aleatoriamente de una muestra aleatoria a la siguiente, por lo que un estadístico es una cantidad aleatoria (variable).</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114"/>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Ejemplo	</a:t>
            </a:r>
            <a:endParaRPr/>
          </a:p>
        </p:txBody>
      </p:sp>
      <p:sp>
        <p:nvSpPr>
          <p:cNvPr id="719" name="Google Shape;719;p114"/>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rPr lang="en">
                <a:solidFill>
                  <a:schemeClr val="dk1"/>
                </a:solidFill>
              </a:rPr>
              <a:t>Un fabricante de detergente líquido está interesado en la uniformidad de la máquina utilizada para llenar las botellas. De manera específica, es deseable que la desviación estándar  del proceso de llenado sea menor que 0.15 onzas de líquido; de otro modo, existe un porcentaje mayor del deseable de botellas con un contenido menor de detergente. Supongamos que la distribución del volumen de llenado es aproximadamente normal. Al tomar una muestra aleatoria de 20 botellas, se obtiene una varianza muestral S</a:t>
            </a:r>
            <a:r>
              <a:rPr baseline="30000" lang="en">
                <a:solidFill>
                  <a:schemeClr val="dk1"/>
                </a:solidFill>
              </a:rPr>
              <a:t>2</a:t>
            </a:r>
            <a:r>
              <a:rPr lang="en">
                <a:solidFill>
                  <a:schemeClr val="dk1"/>
                </a:solidFill>
              </a:rPr>
              <a:t>  0 . 0153 . Hallar un intervalo de confianza de nivel 0.95 para la verdadera varianza del volumen de llenado.</a:t>
            </a:r>
            <a:endParaRPr>
              <a:solidFill>
                <a:schemeClr val="dk1"/>
              </a:solidFill>
            </a:endParaRPr>
          </a:p>
          <a:p>
            <a:pPr indent="0" lvl="0" marL="0" rtl="0" algn="l">
              <a:spcBef>
                <a:spcPts val="0"/>
              </a:spcBef>
              <a:spcAft>
                <a:spcPts val="0"/>
              </a:spcAft>
              <a:buNone/>
            </a:pPr>
            <a:r>
              <a:t/>
            </a:r>
            <a:endParaRPr sz="1400"/>
          </a:p>
        </p:txBody>
      </p:sp>
      <p:sp>
        <p:nvSpPr>
          <p:cNvPr id="720" name="Google Shape;720;p114"/>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115"/>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Solución	</a:t>
            </a:r>
            <a:endParaRPr/>
          </a:p>
        </p:txBody>
      </p:sp>
      <p:pic>
        <p:nvPicPr>
          <p:cNvPr id="726" name="Google Shape;726;p115"/>
          <p:cNvPicPr preferRelativeResize="0"/>
          <p:nvPr/>
        </p:nvPicPr>
        <p:blipFill>
          <a:blip r:embed="rId3">
            <a:alphaModFix/>
          </a:blip>
          <a:stretch>
            <a:fillRect/>
          </a:stretch>
        </p:blipFill>
        <p:spPr>
          <a:xfrm>
            <a:off x="825075" y="993750"/>
            <a:ext cx="6883726" cy="35849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116"/>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Conclusión intervalo de confianza	</a:t>
            </a:r>
            <a:endParaRPr/>
          </a:p>
        </p:txBody>
      </p:sp>
      <p:sp>
        <p:nvSpPr>
          <p:cNvPr id="732" name="Google Shape;732;p116"/>
          <p:cNvSpPr txBox="1"/>
          <p:nvPr>
            <p:ph idx="1" type="body"/>
          </p:nvPr>
        </p:nvSpPr>
        <p:spPr>
          <a:xfrm>
            <a:off x="326549" y="1347175"/>
            <a:ext cx="8490300" cy="3184200"/>
          </a:xfrm>
          <a:prstGeom prst="rect">
            <a:avLst/>
          </a:prstGeom>
        </p:spPr>
        <p:txBody>
          <a:bodyPr anchorCtr="0" anchor="t" bIns="76025" lIns="76025" spcFirstLastPara="1" rIns="76025" wrap="square" tIns="76025">
            <a:noAutofit/>
          </a:bodyPr>
          <a:lstStyle/>
          <a:p>
            <a:pPr indent="0" lvl="0" marL="0" rtl="0" algn="just">
              <a:lnSpc>
                <a:spcPct val="115000"/>
              </a:lnSpc>
              <a:spcBef>
                <a:spcPts val="0"/>
              </a:spcBef>
              <a:spcAft>
                <a:spcPts val="0"/>
              </a:spcAft>
              <a:buClr>
                <a:schemeClr val="dk1"/>
              </a:buClr>
              <a:buSzPts val="1100"/>
              <a:buFont typeface="Arial"/>
              <a:buNone/>
            </a:pPr>
            <a:r>
              <a:rPr lang="en">
                <a:latin typeface="Roboto"/>
                <a:ea typeface="Roboto"/>
                <a:cs typeface="Roboto"/>
                <a:sym typeface="Roboto"/>
              </a:rPr>
              <a:t>La estimación de los parámetros de la población a través del muestreo es una forma simple pero poderosa de inferencia. Las estimaciones de parámetros combinadas con los márgenes de error nos permiten crear intervalos de confianza que capturan el parámetro de población real con alta probabilidad.</a:t>
            </a:r>
            <a:endParaRPr>
              <a:latin typeface="Roboto"/>
              <a:ea typeface="Roboto"/>
              <a:cs typeface="Roboto"/>
              <a:sym typeface="Roboto"/>
            </a:endParaRPr>
          </a:p>
          <a:p>
            <a:pPr indent="0" lvl="0" marL="0" rtl="0" algn="just">
              <a:spcBef>
                <a:spcPts val="0"/>
              </a:spcBef>
              <a:spcAft>
                <a:spcPts val="0"/>
              </a:spcAft>
              <a:buNone/>
            </a:pPr>
            <a:r>
              <a:t/>
            </a:r>
            <a:endParaRPr sz="2400">
              <a:latin typeface="Roboto"/>
              <a:ea typeface="Roboto"/>
              <a:cs typeface="Roboto"/>
              <a:sym typeface="Roboto"/>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11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Test o prueba de hipótesis</a:t>
            </a:r>
            <a:endParaRPr/>
          </a:p>
        </p:txBody>
      </p:sp>
      <p:sp>
        <p:nvSpPr>
          <p:cNvPr id="738" name="Google Shape;738;p117"/>
          <p:cNvSpPr txBox="1"/>
          <p:nvPr>
            <p:ph idx="1" type="body"/>
          </p:nvPr>
        </p:nvSpPr>
        <p:spPr>
          <a:xfrm>
            <a:off x="326551" y="11185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sz="2400">
                <a:latin typeface="Roboto"/>
                <a:ea typeface="Roboto"/>
                <a:cs typeface="Roboto"/>
                <a:sym typeface="Roboto"/>
              </a:rPr>
              <a:t>En muchos problemas se requiere tomar una decisión entre aceptar o rechazar una proposición sobre algún parámetro. Esta proposición recibe el nombre de hipótesis estadística, y el procedimiento de toma de decisión sobre la hipótesis se conoce como prueba o test de hipótesis.</a:t>
            </a:r>
            <a:endParaRPr sz="2400">
              <a:latin typeface="Roboto"/>
              <a:ea typeface="Roboto"/>
              <a:cs typeface="Roboto"/>
              <a:sym typeface="Roboto"/>
            </a:endParaRPr>
          </a:p>
          <a:p>
            <a:pPr indent="0" lvl="0" marL="0" rtl="0" algn="just">
              <a:spcBef>
                <a:spcPts val="0"/>
              </a:spcBef>
              <a:spcAft>
                <a:spcPts val="0"/>
              </a:spcAft>
              <a:buNone/>
            </a:pPr>
            <a:r>
              <a:t/>
            </a:r>
            <a:endParaRPr sz="2400">
              <a:latin typeface="Roboto"/>
              <a:ea typeface="Roboto"/>
              <a:cs typeface="Roboto"/>
              <a:sym typeface="Robot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11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¿Qué son los test?</a:t>
            </a:r>
            <a:endParaRPr/>
          </a:p>
        </p:txBody>
      </p:sp>
      <p:sp>
        <p:nvSpPr>
          <p:cNvPr id="744" name="Google Shape;744;p118"/>
          <p:cNvSpPr txBox="1"/>
          <p:nvPr>
            <p:ph idx="1" type="body"/>
          </p:nvPr>
        </p:nvSpPr>
        <p:spPr>
          <a:xfrm>
            <a:off x="326551" y="9536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latin typeface="Roboto"/>
                <a:ea typeface="Roboto"/>
                <a:cs typeface="Roboto"/>
                <a:sym typeface="Roboto"/>
              </a:rPr>
              <a:t>Una hipótesis estadística es una afirmación respecto a alguno de los parámetros desconocidos poblacionales.</a:t>
            </a:r>
            <a:br>
              <a:rPr lang="en">
                <a:latin typeface="Roboto"/>
                <a:ea typeface="Roboto"/>
                <a:cs typeface="Roboto"/>
                <a:sym typeface="Roboto"/>
              </a:rPr>
            </a:b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Ejemplos</a:t>
            </a:r>
            <a:br>
              <a:rPr lang="en">
                <a:latin typeface="Roboto"/>
                <a:ea typeface="Roboto"/>
                <a:cs typeface="Roboto"/>
                <a:sym typeface="Roboto"/>
              </a:rPr>
            </a:b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i="1" lang="en">
                <a:latin typeface="Roboto"/>
                <a:ea typeface="Roboto"/>
                <a:cs typeface="Roboto"/>
                <a:sym typeface="Roboto"/>
              </a:rPr>
              <a:t>El legislador X asegura que el sueldo promedio es de $18000</a:t>
            </a:r>
            <a:br>
              <a:rPr i="1" lang="en">
                <a:latin typeface="Roboto"/>
                <a:ea typeface="Roboto"/>
                <a:cs typeface="Roboto"/>
                <a:sym typeface="Roboto"/>
              </a:rPr>
            </a:br>
            <a:endParaRPr i="1">
              <a:latin typeface="Roboto"/>
              <a:ea typeface="Roboto"/>
              <a:cs typeface="Roboto"/>
              <a:sym typeface="Roboto"/>
            </a:endParaRPr>
          </a:p>
          <a:p>
            <a:pPr indent="-342900" lvl="0" marL="457200" rtl="0" algn="l">
              <a:spcBef>
                <a:spcPts val="0"/>
              </a:spcBef>
              <a:spcAft>
                <a:spcPts val="0"/>
              </a:spcAft>
              <a:buSzPts val="1800"/>
              <a:buFont typeface="Roboto"/>
              <a:buChar char="●"/>
            </a:pPr>
            <a:r>
              <a:rPr i="1" lang="en">
                <a:latin typeface="Roboto"/>
                <a:ea typeface="Roboto"/>
                <a:cs typeface="Roboto"/>
                <a:sym typeface="Roboto"/>
              </a:rPr>
              <a:t>La proporción de ciudadanos que cree que la inflación va a ser del 15% </a:t>
            </a:r>
            <a:br>
              <a:rPr i="1" lang="en">
                <a:latin typeface="Roboto"/>
                <a:ea typeface="Roboto"/>
                <a:cs typeface="Roboto"/>
                <a:sym typeface="Roboto"/>
              </a:rPr>
            </a:br>
            <a:endParaRPr i="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Vamos a</a:t>
            </a:r>
            <a:r>
              <a:rPr lang="en">
                <a:latin typeface="Roboto"/>
                <a:ea typeface="Roboto"/>
                <a:cs typeface="Roboto"/>
                <a:sym typeface="Roboto"/>
              </a:rPr>
              <a:t> usar información muestral para validar estas evidencias empíricas</a:t>
            </a:r>
            <a:endParaRPr>
              <a:latin typeface="Roboto"/>
              <a:ea typeface="Roboto"/>
              <a:cs typeface="Roboto"/>
              <a:sym typeface="Robot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11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Conceptos básicos	</a:t>
            </a:r>
            <a:endParaRPr/>
          </a:p>
        </p:txBody>
      </p:sp>
      <p:sp>
        <p:nvSpPr>
          <p:cNvPr id="750" name="Google Shape;750;p119"/>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t>Quienes son H</a:t>
            </a:r>
            <a:r>
              <a:rPr baseline="-25000" lang="en"/>
              <a:t>0 </a:t>
            </a:r>
            <a:r>
              <a:rPr lang="en"/>
              <a:t>y</a:t>
            </a:r>
            <a:r>
              <a:rPr lang="en"/>
              <a:t> H</a:t>
            </a:r>
            <a:r>
              <a:rPr baseline="-25000" lang="en"/>
              <a:t>1</a:t>
            </a:r>
            <a:r>
              <a:rPr lang="en"/>
              <a:t>? Son quienes van a formular la afirmación de mi hipótesis en un escenario dicotómico. Es decir el caso en el que ocurra o no la hipótesis que se está planteando.</a:t>
            </a:r>
            <a:endParaRPr/>
          </a:p>
          <a:p>
            <a:pPr indent="0" lvl="0" marL="0" rtl="0" algn="ctr">
              <a:spcBef>
                <a:spcPts val="0"/>
              </a:spcBef>
              <a:spcAft>
                <a:spcPts val="0"/>
              </a:spcAft>
              <a:buNone/>
            </a:pPr>
            <a:r>
              <a:t/>
            </a:r>
            <a:endParaRPr b="1"/>
          </a:p>
          <a:p>
            <a:pPr indent="0" lvl="0" marL="0" rtl="0" algn="ctr">
              <a:spcBef>
                <a:spcPts val="0"/>
              </a:spcBef>
              <a:spcAft>
                <a:spcPts val="0"/>
              </a:spcAft>
              <a:buNone/>
            </a:pPr>
            <a:r>
              <a:rPr b="1" lang="en">
                <a:solidFill>
                  <a:schemeClr val="dk1"/>
                </a:solidFill>
              </a:rPr>
              <a:t>H</a:t>
            </a:r>
            <a:r>
              <a:rPr b="1" baseline="-25000" lang="en">
                <a:solidFill>
                  <a:schemeClr val="dk1"/>
                </a:solidFill>
              </a:rPr>
              <a:t>0</a:t>
            </a:r>
            <a:r>
              <a:rPr b="1" lang="en">
                <a:solidFill>
                  <a:schemeClr val="dk1"/>
                </a:solidFill>
              </a:rPr>
              <a:t> se conoce como hipótesis nula</a:t>
            </a:r>
            <a:endParaRPr b="1">
              <a:solidFill>
                <a:schemeClr val="dk1"/>
              </a:solidFill>
            </a:endParaRPr>
          </a:p>
          <a:p>
            <a:pPr indent="0" lvl="0" marL="0" rtl="0" algn="ctr">
              <a:spcBef>
                <a:spcPts val="0"/>
              </a:spcBef>
              <a:spcAft>
                <a:spcPts val="0"/>
              </a:spcAft>
              <a:buNone/>
            </a:pPr>
            <a:r>
              <a:rPr b="1" lang="en">
                <a:solidFill>
                  <a:schemeClr val="dk1"/>
                </a:solidFill>
              </a:rPr>
              <a:t>H</a:t>
            </a:r>
            <a:r>
              <a:rPr b="1" baseline="-25000" lang="en">
                <a:solidFill>
                  <a:schemeClr val="dk1"/>
                </a:solidFill>
              </a:rPr>
              <a:t>1 </a:t>
            </a:r>
            <a:r>
              <a:rPr b="1" lang="en">
                <a:solidFill>
                  <a:schemeClr val="dk1"/>
                </a:solidFill>
              </a:rPr>
              <a:t>se conoce como hipótesis alternativa</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partir de la muestra vamos a construir un estadístico (recordemos que es una función en base a la información muestral) para afirmar o rechazar con determinado nivel de significancia la  H</a:t>
            </a:r>
            <a:r>
              <a:rPr baseline="-25000" lang="en">
                <a:solidFill>
                  <a:schemeClr val="dk1"/>
                </a:solidFill>
              </a:rPr>
              <a:t>0</a:t>
            </a:r>
            <a:r>
              <a:rPr lang="en">
                <a:solidFill>
                  <a:schemeClr val="dk1"/>
                </a:solidFill>
              </a:rPr>
              <a:t>. Se supone que la evidencia empírica me dará las suficientes razones para aceptar o rechazar  H</a:t>
            </a:r>
            <a:r>
              <a:rPr baseline="-25000" lang="en">
                <a:solidFill>
                  <a:schemeClr val="dk1"/>
                </a:solidFill>
              </a:rPr>
              <a:t>0.</a:t>
            </a:r>
            <a:endParaRPr>
              <a:solidFill>
                <a:schemeClr val="dk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120"/>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Tipos de errores</a:t>
            </a:r>
            <a:endParaRPr/>
          </a:p>
        </p:txBody>
      </p:sp>
      <p:graphicFrame>
        <p:nvGraphicFramePr>
          <p:cNvPr id="756" name="Google Shape;756;p120"/>
          <p:cNvGraphicFramePr/>
          <p:nvPr/>
        </p:nvGraphicFramePr>
        <p:xfrm>
          <a:off x="952500" y="1141375"/>
          <a:ext cx="3000000" cy="3000000"/>
        </p:xfrm>
        <a:graphic>
          <a:graphicData uri="http://schemas.openxmlformats.org/drawingml/2006/table">
            <a:tbl>
              <a:tblPr>
                <a:noFill/>
                <a:tableStyleId>{E152AAEE-00EC-4217-8F66-0EFDB70E73B5}</a:tableStyleId>
              </a:tblPr>
              <a:tblGrid>
                <a:gridCol w="2413000"/>
                <a:gridCol w="2413000"/>
                <a:gridCol w="2413000"/>
              </a:tblGrid>
              <a:tr h="396225">
                <a:tc>
                  <a:txBody>
                    <a:bodyPr>
                      <a:noAutofit/>
                    </a:bodyPr>
                    <a:lstStyle/>
                    <a:p>
                      <a:pPr indent="0" lvl="0" marL="0" rtl="0" algn="l">
                        <a:spcBef>
                          <a:spcPts val="0"/>
                        </a:spcBef>
                        <a:spcAft>
                          <a:spcPts val="0"/>
                        </a:spcAft>
                        <a:buNone/>
                      </a:pPr>
                      <a:r>
                        <a:t/>
                      </a:r>
                      <a:endParaRPr/>
                    </a:p>
                  </a:txBody>
                  <a:tcPr marT="91425" marB="91425" marR="91425" marL="91425"/>
                </a:tc>
                <a:tc gridSpan="2">
                  <a:txBody>
                    <a:bodyPr>
                      <a:noAutofit/>
                    </a:bodyPr>
                    <a:lstStyle/>
                    <a:p>
                      <a:pPr indent="0" lvl="0" marL="0" rtl="0" algn="ctr">
                        <a:spcBef>
                          <a:spcPts val="0"/>
                        </a:spcBef>
                        <a:spcAft>
                          <a:spcPts val="0"/>
                        </a:spcAft>
                        <a:buNone/>
                      </a:pPr>
                      <a:r>
                        <a:rPr lang="en"/>
                        <a:t>Decisión respecto a la </a:t>
                      </a:r>
                      <a:r>
                        <a:rPr lang="en" sz="1800">
                          <a:solidFill>
                            <a:schemeClr val="dk1"/>
                          </a:solidFill>
                        </a:rPr>
                        <a:t> H</a:t>
                      </a:r>
                      <a:r>
                        <a:rPr baseline="-25000" lang="en" sz="1800">
                          <a:solidFill>
                            <a:schemeClr val="dk1"/>
                          </a:solidFill>
                        </a:rPr>
                        <a:t>0</a:t>
                      </a:r>
                      <a:endParaRPr/>
                    </a:p>
                  </a:txBody>
                  <a:tcPr marT="91425" marB="91425" marR="91425" marL="91425"/>
                </a:tc>
                <a:tc hMerge="1"/>
              </a:tr>
              <a:tr h="381000">
                <a:tc>
                  <a:txBody>
                    <a:bodyPr>
                      <a:noAutofit/>
                    </a:bodyPr>
                    <a:lstStyle/>
                    <a:p>
                      <a:pPr indent="0" lvl="0" marL="0" rtl="0" algn="ctr">
                        <a:spcBef>
                          <a:spcPts val="0"/>
                        </a:spcBef>
                        <a:spcAft>
                          <a:spcPts val="0"/>
                        </a:spcAft>
                        <a:buNone/>
                      </a:pPr>
                      <a:r>
                        <a:t/>
                      </a:r>
                      <a:endParaRPr sz="1800"/>
                    </a:p>
                  </a:txBody>
                  <a:tcPr marT="91425" marB="91425" marR="91425" marL="91425"/>
                </a:tc>
                <a:tc>
                  <a:txBody>
                    <a:bodyPr>
                      <a:noAutofit/>
                    </a:bodyPr>
                    <a:lstStyle/>
                    <a:p>
                      <a:pPr indent="0" lvl="0" marL="0" rtl="0" algn="ctr">
                        <a:spcBef>
                          <a:spcPts val="0"/>
                        </a:spcBef>
                        <a:spcAft>
                          <a:spcPts val="0"/>
                        </a:spcAft>
                        <a:buNone/>
                      </a:pPr>
                      <a:r>
                        <a:rPr lang="en" sz="1800"/>
                        <a:t>Rechazo </a:t>
                      </a:r>
                      <a:r>
                        <a:rPr lang="en" sz="1800">
                          <a:solidFill>
                            <a:schemeClr val="dk1"/>
                          </a:solidFill>
                        </a:rPr>
                        <a:t> H</a:t>
                      </a:r>
                      <a:r>
                        <a:rPr baseline="-25000" lang="en" sz="1800">
                          <a:solidFill>
                            <a:schemeClr val="dk1"/>
                          </a:solidFill>
                        </a:rPr>
                        <a:t>0</a:t>
                      </a:r>
                      <a:endParaRPr sz="1800"/>
                    </a:p>
                  </a:txBody>
                  <a:tcPr marT="91425" marB="91425" marR="91425" marL="91425"/>
                </a:tc>
                <a:tc>
                  <a:txBody>
                    <a:bodyPr>
                      <a:noAutofit/>
                    </a:bodyPr>
                    <a:lstStyle/>
                    <a:p>
                      <a:pPr indent="0" lvl="0" marL="0" rtl="0" algn="ctr">
                        <a:spcBef>
                          <a:spcPts val="0"/>
                        </a:spcBef>
                        <a:spcAft>
                          <a:spcPts val="0"/>
                        </a:spcAft>
                        <a:buClr>
                          <a:schemeClr val="dk1"/>
                        </a:buClr>
                        <a:buSzPts val="1100"/>
                        <a:buFont typeface="Arial"/>
                        <a:buNone/>
                      </a:pPr>
                      <a:r>
                        <a:rPr lang="en" sz="1800">
                          <a:solidFill>
                            <a:schemeClr val="dk1"/>
                          </a:solidFill>
                        </a:rPr>
                        <a:t> No rechazo  H</a:t>
                      </a:r>
                      <a:r>
                        <a:rPr baseline="-25000" lang="en" sz="1800">
                          <a:solidFill>
                            <a:schemeClr val="dk1"/>
                          </a:solidFill>
                        </a:rPr>
                        <a:t>0</a:t>
                      </a:r>
                      <a:endParaRPr/>
                    </a:p>
                  </a:txBody>
                  <a:tcPr marT="91425" marB="91425" marR="91425" marL="91425"/>
                </a:tc>
              </a:tr>
              <a:tr h="381000">
                <a:tc>
                  <a:txBody>
                    <a:bodyPr>
                      <a:noAutofit/>
                    </a:bodyPr>
                    <a:lstStyle/>
                    <a:p>
                      <a:pPr indent="0" lvl="0" marL="0" rtl="0" algn="ctr">
                        <a:spcBef>
                          <a:spcPts val="0"/>
                        </a:spcBef>
                        <a:spcAft>
                          <a:spcPts val="0"/>
                        </a:spcAft>
                        <a:buNone/>
                      </a:pPr>
                      <a:r>
                        <a:rPr lang="en"/>
                        <a:t>V</a:t>
                      </a:r>
                      <a:endParaRPr/>
                    </a:p>
                  </a:txBody>
                  <a:tcPr marT="91425" marB="91425" marR="91425" marL="91425"/>
                </a:tc>
                <a:tc>
                  <a:txBody>
                    <a:bodyPr>
                      <a:noAutofit/>
                    </a:bodyPr>
                    <a:lstStyle/>
                    <a:p>
                      <a:pPr indent="0" lvl="0" marL="0" rtl="0" algn="ctr">
                        <a:spcBef>
                          <a:spcPts val="0"/>
                        </a:spcBef>
                        <a:spcAft>
                          <a:spcPts val="0"/>
                        </a:spcAft>
                        <a:buNone/>
                      </a:pPr>
                      <a:r>
                        <a:rPr lang="en"/>
                        <a:t>𝜶 </a:t>
                      </a:r>
                      <a:endParaRPr/>
                    </a:p>
                    <a:p>
                      <a:pPr indent="0" lvl="0" marL="0" rtl="0" algn="ctr">
                        <a:spcBef>
                          <a:spcPts val="0"/>
                        </a:spcBef>
                        <a:spcAft>
                          <a:spcPts val="0"/>
                        </a:spcAft>
                        <a:buNone/>
                      </a:pPr>
                      <a:r>
                        <a:rPr lang="en"/>
                        <a:t>Error de tipo I</a:t>
                      </a:r>
                      <a:endParaRPr/>
                    </a:p>
                    <a:p>
                      <a:pPr indent="0" lvl="0" marL="0" rtl="0" algn="ctr">
                        <a:spcBef>
                          <a:spcPts val="0"/>
                        </a:spcBef>
                        <a:spcAft>
                          <a:spcPts val="0"/>
                        </a:spcAft>
                        <a:buNone/>
                      </a:pPr>
                      <a:r>
                        <a:rPr lang="en"/>
                        <a:t>Falso positivo</a:t>
                      </a:r>
                      <a:endParaRPr/>
                    </a:p>
                  </a:txBody>
                  <a:tcPr marT="91425" marB="91425" marR="91425" marL="91425"/>
                </a:tc>
                <a:tc>
                  <a:txBody>
                    <a:bodyPr>
                      <a:noAutofit/>
                    </a:bodyPr>
                    <a:lstStyle/>
                    <a:p>
                      <a:pPr indent="0" lvl="0" marL="0" rtl="0" algn="ctr">
                        <a:spcBef>
                          <a:spcPts val="0"/>
                        </a:spcBef>
                        <a:spcAft>
                          <a:spcPts val="0"/>
                        </a:spcAft>
                        <a:buNone/>
                      </a:pPr>
                      <a:r>
                        <a:rPr lang="en"/>
                        <a:t>(1-</a:t>
                      </a:r>
                      <a:r>
                        <a:rPr lang="en">
                          <a:solidFill>
                            <a:schemeClr val="dk1"/>
                          </a:solidFill>
                        </a:rPr>
                        <a:t>𝜶</a:t>
                      </a:r>
                      <a:r>
                        <a:rPr lang="en"/>
                        <a:t>)</a:t>
                      </a:r>
                      <a:endParaRPr/>
                    </a:p>
                    <a:p>
                      <a:pPr indent="0" lvl="0" marL="0" rtl="0" algn="ctr">
                        <a:spcBef>
                          <a:spcPts val="0"/>
                        </a:spcBef>
                        <a:spcAft>
                          <a:spcPts val="0"/>
                        </a:spcAft>
                        <a:buNone/>
                      </a:pPr>
                      <a:r>
                        <a:rPr lang="en"/>
                        <a:t>Decisión correcta</a:t>
                      </a:r>
                      <a:endParaRPr/>
                    </a:p>
                  </a:txBody>
                  <a:tcPr marT="91425" marB="91425" marR="91425" marL="91425"/>
                </a:tc>
              </a:tr>
              <a:tr h="381000">
                <a:tc>
                  <a:txBody>
                    <a:bodyPr>
                      <a:noAutofit/>
                    </a:bodyPr>
                    <a:lstStyle/>
                    <a:p>
                      <a:pPr indent="0" lvl="0" marL="0" rtl="0" algn="ctr">
                        <a:spcBef>
                          <a:spcPts val="0"/>
                        </a:spcBef>
                        <a:spcAft>
                          <a:spcPts val="0"/>
                        </a:spcAft>
                        <a:buNone/>
                      </a:pPr>
                      <a:r>
                        <a:rPr lang="en"/>
                        <a:t>F</a:t>
                      </a:r>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rPr>
                        <a:t>(1-</a:t>
                      </a:r>
                      <a:r>
                        <a:rPr lang="en">
                          <a:solidFill>
                            <a:schemeClr val="dk1"/>
                          </a:solidFill>
                        </a:rPr>
                        <a:t>𝜷)</a:t>
                      </a:r>
                      <a:endParaRPr>
                        <a:solidFill>
                          <a:schemeClr val="dk1"/>
                        </a:solidFill>
                      </a:endParaRPr>
                    </a:p>
                    <a:p>
                      <a:pPr indent="0" lvl="0" marL="0" rtl="0" algn="ctr">
                        <a:spcBef>
                          <a:spcPts val="0"/>
                        </a:spcBef>
                        <a:spcAft>
                          <a:spcPts val="0"/>
                        </a:spcAft>
                        <a:buNone/>
                      </a:pPr>
                      <a:r>
                        <a:rPr lang="en">
                          <a:solidFill>
                            <a:schemeClr val="dk1"/>
                          </a:solidFill>
                        </a:rPr>
                        <a:t>Potencia del test </a:t>
                      </a:r>
                      <a:endParaRPr>
                        <a:solidFill>
                          <a:schemeClr val="dk1"/>
                        </a:solidFill>
                      </a:endParaRPr>
                    </a:p>
                    <a:p>
                      <a:pPr indent="0" lvl="0" marL="0" rtl="0" algn="ctr">
                        <a:spcBef>
                          <a:spcPts val="0"/>
                        </a:spcBef>
                        <a:spcAft>
                          <a:spcPts val="0"/>
                        </a:spcAft>
                        <a:buClr>
                          <a:schemeClr val="dk1"/>
                        </a:buClr>
                        <a:buSzPts val="1100"/>
                        <a:buFont typeface="Arial"/>
                        <a:buNone/>
                      </a:pPr>
                      <a:r>
                        <a:rPr lang="en">
                          <a:solidFill>
                            <a:schemeClr val="dk1"/>
                          </a:solidFill>
                        </a:rPr>
                        <a:t>Decisión correcta</a:t>
                      </a:r>
                      <a:endParaRPr>
                        <a:solidFill>
                          <a:schemeClr val="dk1"/>
                        </a:solidFill>
                      </a:endParaRPr>
                    </a:p>
                  </a:txBody>
                  <a:tcPr marT="91425" marB="91425" marR="91425" marL="91425"/>
                </a:tc>
                <a:tc>
                  <a:txBody>
                    <a:bodyPr>
                      <a:noAutofit/>
                    </a:bodyPr>
                    <a:lstStyle/>
                    <a:p>
                      <a:pPr indent="0" lvl="0" marL="0" rtl="0" algn="ctr">
                        <a:spcBef>
                          <a:spcPts val="0"/>
                        </a:spcBef>
                        <a:spcAft>
                          <a:spcPts val="0"/>
                        </a:spcAft>
                        <a:buNone/>
                      </a:pPr>
                      <a:r>
                        <a:rPr lang="en">
                          <a:solidFill>
                            <a:schemeClr val="dk1"/>
                          </a:solidFill>
                        </a:rPr>
                        <a:t>𝜷</a:t>
                      </a:r>
                      <a:endParaRPr>
                        <a:solidFill>
                          <a:schemeClr val="dk1"/>
                        </a:solidFill>
                      </a:endParaRPr>
                    </a:p>
                    <a:p>
                      <a:pPr indent="0" lvl="0" marL="0" rtl="0" algn="ctr">
                        <a:spcBef>
                          <a:spcPts val="0"/>
                        </a:spcBef>
                        <a:spcAft>
                          <a:spcPts val="0"/>
                        </a:spcAft>
                        <a:buNone/>
                      </a:pPr>
                      <a:r>
                        <a:rPr lang="en">
                          <a:solidFill>
                            <a:schemeClr val="dk1"/>
                          </a:solidFill>
                        </a:rPr>
                        <a:t>Error de tipo II</a:t>
                      </a:r>
                      <a:endParaRPr>
                        <a:solidFill>
                          <a:schemeClr val="dk1"/>
                        </a:solidFill>
                      </a:endParaRPr>
                    </a:p>
                    <a:p>
                      <a:pPr indent="0" lvl="0" marL="0" rtl="0" algn="ctr">
                        <a:spcBef>
                          <a:spcPts val="0"/>
                        </a:spcBef>
                        <a:spcAft>
                          <a:spcPts val="0"/>
                        </a:spcAft>
                        <a:buClr>
                          <a:schemeClr val="dk1"/>
                        </a:buClr>
                        <a:buSzPts val="1100"/>
                        <a:buFont typeface="Arial"/>
                        <a:buNone/>
                      </a:pPr>
                      <a:r>
                        <a:rPr lang="en">
                          <a:solidFill>
                            <a:schemeClr val="dk1"/>
                          </a:solidFill>
                        </a:rPr>
                        <a:t>Falso negativo</a:t>
                      </a:r>
                      <a:endParaRPr>
                        <a:solidFill>
                          <a:schemeClr val="dk1"/>
                        </a:solidFill>
                      </a:endParaRPr>
                    </a:p>
                  </a:txBody>
                  <a:tcPr marT="91425" marB="91425" marR="91425" marL="91425"/>
                </a:tc>
              </a:tr>
            </a:tbl>
          </a:graphicData>
        </a:graphic>
      </p:graphicFrame>
      <p:sp>
        <p:nvSpPr>
          <p:cNvPr id="757" name="Google Shape;757;p120"/>
          <p:cNvSpPr txBox="1"/>
          <p:nvPr/>
        </p:nvSpPr>
        <p:spPr>
          <a:xfrm>
            <a:off x="358150" y="3887550"/>
            <a:ext cx="8611200" cy="9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Ambos errores no pueden darse simultáneamente, porque habremos de rechazar o no </a:t>
            </a:r>
            <a:r>
              <a:rPr b="1" lang="en" sz="1800">
                <a:solidFill>
                  <a:schemeClr val="dk1"/>
                </a:solidFill>
              </a:rPr>
              <a:t> H</a:t>
            </a:r>
            <a:r>
              <a:rPr b="1" baseline="-25000" lang="en" sz="1800">
                <a:solidFill>
                  <a:schemeClr val="dk1"/>
                </a:solidFill>
              </a:rPr>
              <a:t>0. </a:t>
            </a:r>
            <a:endParaRPr b="1" sz="1800">
              <a:solidFill>
                <a:schemeClr val="dk1"/>
              </a:solidFill>
            </a:endParaRPr>
          </a:p>
          <a:p>
            <a:pPr indent="0" lvl="0" marL="0" rtl="0" algn="l">
              <a:spcBef>
                <a:spcPts val="0"/>
              </a:spcBef>
              <a:spcAft>
                <a:spcPts val="0"/>
              </a:spcAft>
              <a:buNone/>
            </a:pPr>
            <a:r>
              <a:rPr lang="en"/>
              <a:t>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Google Shape;762;p121"/>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Test de Hipótesis</a:t>
            </a:r>
            <a:endParaRPr/>
          </a:p>
        </p:txBody>
      </p:sp>
      <p:sp>
        <p:nvSpPr>
          <p:cNvPr id="763" name="Google Shape;763;p121"/>
          <p:cNvSpPr txBox="1"/>
          <p:nvPr>
            <p:ph idx="1" type="body"/>
          </p:nvPr>
        </p:nvSpPr>
        <p:spPr>
          <a:xfrm>
            <a:off x="326551" y="12709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a:t>Para ciertos valores del estadístico la decisión será rechazar </a:t>
            </a:r>
            <a:r>
              <a:rPr lang="en">
                <a:solidFill>
                  <a:schemeClr val="dk1"/>
                </a:solidFill>
              </a:rPr>
              <a:t> H</a:t>
            </a:r>
            <a:r>
              <a:rPr baseline="-25000" lang="en">
                <a:solidFill>
                  <a:schemeClr val="dk1"/>
                </a:solidFill>
              </a:rPr>
              <a:t>0</a:t>
            </a:r>
            <a:r>
              <a:rPr lang="en">
                <a:solidFill>
                  <a:schemeClr val="dk1"/>
                </a:solidFill>
              </a:rPr>
              <a:t>. Estos valores se conocen como los valores críticos y determinan una región crítica o de rechazo y una zona de aceptación. El valor crítico será aquel que expongamos como límite en el análisis. En los ejemplos vistos los $18000 pesos de salario promedio o el 65% de aceptación del estimado de inflación anual.</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122"/>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Estructura de un test de hipótesis</a:t>
            </a:r>
            <a:endParaRPr/>
          </a:p>
        </p:txBody>
      </p:sp>
      <p:sp>
        <p:nvSpPr>
          <p:cNvPr id="769" name="Google Shape;769;p122"/>
          <p:cNvSpPr txBox="1"/>
          <p:nvPr>
            <p:ph idx="1" type="body"/>
          </p:nvPr>
        </p:nvSpPr>
        <p:spPr>
          <a:xfrm>
            <a:off x="326551" y="1347165"/>
            <a:ext cx="8327100" cy="3184200"/>
          </a:xfrm>
          <a:prstGeom prst="rect">
            <a:avLst/>
          </a:prstGeom>
        </p:spPr>
        <p:txBody>
          <a:bodyPr anchorCtr="0" anchor="t" bIns="76025" lIns="76025" spcFirstLastPara="1" rIns="76025" wrap="square" tIns="76025">
            <a:noAutofit/>
          </a:bodyPr>
          <a:lstStyle/>
          <a:p>
            <a:pPr indent="-381000" lvl="0" marL="457200" rtl="0" algn="l">
              <a:spcBef>
                <a:spcPts val="0"/>
              </a:spcBef>
              <a:spcAft>
                <a:spcPts val="0"/>
              </a:spcAft>
              <a:buSzPts val="2400"/>
              <a:buFont typeface="Roboto"/>
              <a:buAutoNum type="arabicPeriod"/>
            </a:pPr>
            <a:r>
              <a:rPr lang="en" sz="2400">
                <a:latin typeface="Roboto"/>
                <a:ea typeface="Roboto"/>
                <a:cs typeface="Roboto"/>
                <a:sym typeface="Roboto"/>
              </a:rPr>
              <a:t>Formular la </a:t>
            </a:r>
            <a:r>
              <a:rPr lang="en" sz="2400">
                <a:solidFill>
                  <a:schemeClr val="dk1"/>
                </a:solidFill>
                <a:latin typeface="Roboto"/>
                <a:ea typeface="Roboto"/>
                <a:cs typeface="Roboto"/>
                <a:sym typeface="Roboto"/>
              </a:rPr>
              <a:t> H</a:t>
            </a:r>
            <a:r>
              <a:rPr baseline="-25000" lang="en" sz="2400">
                <a:solidFill>
                  <a:schemeClr val="dk1"/>
                </a:solidFill>
                <a:latin typeface="Roboto"/>
                <a:ea typeface="Roboto"/>
                <a:cs typeface="Roboto"/>
                <a:sym typeface="Roboto"/>
              </a:rPr>
              <a:t>0</a:t>
            </a:r>
            <a:r>
              <a:rPr lang="en" sz="2400">
                <a:solidFill>
                  <a:schemeClr val="dk1"/>
                </a:solidFill>
                <a:latin typeface="Roboto"/>
                <a:ea typeface="Roboto"/>
                <a:cs typeface="Roboto"/>
                <a:sym typeface="Roboto"/>
              </a:rPr>
              <a:t> a contrastar</a:t>
            </a:r>
            <a:endParaRPr sz="2400">
              <a:solidFill>
                <a:schemeClr val="dk1"/>
              </a:solidFill>
              <a:latin typeface="Roboto"/>
              <a:ea typeface="Roboto"/>
              <a:cs typeface="Roboto"/>
              <a:sym typeface="Roboto"/>
            </a:endParaRPr>
          </a:p>
          <a:p>
            <a:pPr indent="-381000" lvl="0" marL="457200" rtl="0" algn="l">
              <a:spcBef>
                <a:spcPts val="0"/>
              </a:spcBef>
              <a:spcAft>
                <a:spcPts val="0"/>
              </a:spcAft>
              <a:buSzPts val="2400"/>
              <a:buFont typeface="Roboto"/>
              <a:buAutoNum type="arabicPeriod"/>
            </a:pPr>
            <a:r>
              <a:rPr lang="en" sz="2400">
                <a:latin typeface="Roboto"/>
                <a:ea typeface="Roboto"/>
                <a:cs typeface="Roboto"/>
                <a:sym typeface="Roboto"/>
              </a:rPr>
              <a:t>Establecer el nivel de significancia del test</a:t>
            </a:r>
            <a:endParaRPr sz="2400">
              <a:latin typeface="Roboto"/>
              <a:ea typeface="Roboto"/>
              <a:cs typeface="Roboto"/>
              <a:sym typeface="Roboto"/>
            </a:endParaRPr>
          </a:p>
          <a:p>
            <a:pPr indent="-381000" lvl="0" marL="457200" rtl="0" algn="l">
              <a:spcBef>
                <a:spcPts val="0"/>
              </a:spcBef>
              <a:spcAft>
                <a:spcPts val="0"/>
              </a:spcAft>
              <a:buSzPts val="2400"/>
              <a:buFont typeface="Roboto"/>
              <a:buAutoNum type="arabicPeriod"/>
            </a:pPr>
            <a:r>
              <a:rPr lang="en" sz="2400">
                <a:latin typeface="Roboto"/>
                <a:ea typeface="Roboto"/>
                <a:cs typeface="Roboto"/>
                <a:sym typeface="Roboto"/>
              </a:rPr>
              <a:t>Cálculo del estadístico de contraste</a:t>
            </a:r>
            <a:endParaRPr sz="2400">
              <a:latin typeface="Roboto"/>
              <a:ea typeface="Roboto"/>
              <a:cs typeface="Roboto"/>
              <a:sym typeface="Roboto"/>
            </a:endParaRPr>
          </a:p>
          <a:p>
            <a:pPr indent="-381000" lvl="0" marL="457200" rtl="0" algn="l">
              <a:spcBef>
                <a:spcPts val="0"/>
              </a:spcBef>
              <a:spcAft>
                <a:spcPts val="0"/>
              </a:spcAft>
              <a:buSzPts val="2400"/>
              <a:buFont typeface="Roboto"/>
              <a:buAutoNum type="arabicPeriod"/>
            </a:pPr>
            <a:r>
              <a:rPr lang="en" sz="2400">
                <a:latin typeface="Roboto"/>
                <a:ea typeface="Roboto"/>
                <a:cs typeface="Roboto"/>
                <a:sym typeface="Roboto"/>
              </a:rPr>
              <a:t>Regla de decisión</a:t>
            </a:r>
            <a:endParaRPr sz="2400">
              <a:latin typeface="Roboto"/>
              <a:ea typeface="Roboto"/>
              <a:cs typeface="Roboto"/>
              <a:sym typeface="Roboto"/>
            </a:endParaRPr>
          </a:p>
          <a:p>
            <a:pPr indent="-381000" lvl="0" marL="457200" rtl="0" algn="l">
              <a:spcBef>
                <a:spcPts val="0"/>
              </a:spcBef>
              <a:spcAft>
                <a:spcPts val="0"/>
              </a:spcAft>
              <a:buSzPts val="2400"/>
              <a:buAutoNum type="arabicPeriod"/>
            </a:pPr>
            <a:r>
              <a:rPr lang="en" sz="2400">
                <a:latin typeface="Roboto"/>
                <a:ea typeface="Roboto"/>
                <a:cs typeface="Roboto"/>
                <a:sym typeface="Roboto"/>
              </a:rPr>
              <a:t>Conclusión</a:t>
            </a:r>
            <a:br>
              <a:rPr lang="en">
                <a:latin typeface="Roboto"/>
                <a:ea typeface="Roboto"/>
                <a:cs typeface="Roboto"/>
                <a:sym typeface="Roboto"/>
              </a:rPr>
            </a:br>
            <a:endParaRPr>
              <a:latin typeface="Roboto"/>
              <a:ea typeface="Roboto"/>
              <a:cs typeface="Roboto"/>
              <a:sym typeface="Roboto"/>
            </a:endParaRPr>
          </a:p>
          <a:p>
            <a:pPr indent="0" lvl="0" marL="0" rtl="0" algn="l">
              <a:spcBef>
                <a:spcPts val="0"/>
              </a:spcBef>
              <a:spcAft>
                <a:spcPts val="0"/>
              </a:spcAft>
              <a:buNone/>
            </a:pPr>
            <a:r>
              <a:rPr lang="en"/>
              <a:t>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Google Shape;774;p123"/>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Construyendo reglas de decisión</a:t>
            </a:r>
            <a:endParaRPr/>
          </a:p>
        </p:txBody>
      </p:sp>
      <p:sp>
        <p:nvSpPr>
          <p:cNvPr id="775" name="Google Shape;775;p123"/>
          <p:cNvSpPr txBox="1"/>
          <p:nvPr>
            <p:ph idx="1" type="body"/>
          </p:nvPr>
        </p:nvSpPr>
        <p:spPr>
          <a:xfrm>
            <a:off x="326551" y="11185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a:t>En la mayoría de las situaciones la hipótesis nula dice que el efecto que indica la muestra es atribuible solamente a la variación aleatoria del estadístico de prueba. La hipótesis alternativa establece que el efecto que indica la muestra es verdadero.</a:t>
            </a:r>
            <a:endParaRPr/>
          </a:p>
          <a:p>
            <a:pPr indent="0" lvl="0" marL="0" rtl="0" algn="l">
              <a:spcBef>
                <a:spcPts val="0"/>
              </a:spcBef>
              <a:spcAft>
                <a:spcPts val="0"/>
              </a:spcAft>
              <a:buNone/>
            </a:pPr>
            <a:r>
              <a:rPr lang="en"/>
              <a:t>Por ejemplo</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H</a:t>
            </a:r>
            <a:r>
              <a:rPr baseline="-25000" lang="en"/>
              <a:t>0</a:t>
            </a:r>
            <a:r>
              <a:rPr lang="en"/>
              <a:t> : μ ≥ 18000 contra </a:t>
            </a:r>
            <a:r>
              <a:rPr lang="en">
                <a:solidFill>
                  <a:schemeClr val="dk1"/>
                </a:solidFill>
              </a:rPr>
              <a:t>H</a:t>
            </a:r>
            <a:r>
              <a:rPr baseline="-25000" lang="en">
                <a:solidFill>
                  <a:schemeClr val="dk1"/>
                </a:solidFill>
              </a:rPr>
              <a:t>1</a:t>
            </a:r>
            <a:r>
              <a:rPr lang="en"/>
              <a:t> : μ &lt; 18000 (hipótesis alternativa unilateral)</a:t>
            </a:r>
            <a:endParaRPr/>
          </a:p>
          <a:p>
            <a:pPr indent="0" lvl="0" marL="0" rtl="0" algn="ctr">
              <a:spcBef>
                <a:spcPts val="0"/>
              </a:spcBef>
              <a:spcAft>
                <a:spcPts val="0"/>
              </a:spcAft>
              <a:buNone/>
            </a:pPr>
            <a:r>
              <a:rPr lang="en"/>
              <a:t>ó</a:t>
            </a:r>
            <a:endParaRPr/>
          </a:p>
          <a:p>
            <a:pPr indent="0" lvl="0" marL="0" rtl="0" algn="ctr">
              <a:spcBef>
                <a:spcPts val="0"/>
              </a:spcBef>
              <a:spcAft>
                <a:spcPts val="0"/>
              </a:spcAft>
              <a:buNone/>
            </a:pPr>
            <a:r>
              <a:rPr lang="en"/>
              <a:t>H 0 : μ ≤ 18000 contra H 1 : μ &gt; 18000 (hipótesis alternativa unilateral)</a:t>
            </a:r>
            <a:endParaRPr/>
          </a:p>
          <a:p>
            <a:pPr indent="0" lvl="0" marL="0" rtl="0" algn="ctr">
              <a:spcBef>
                <a:spcPts val="0"/>
              </a:spcBef>
              <a:spcAft>
                <a:spcPts val="0"/>
              </a:spcAft>
              <a:buNone/>
            </a:pPr>
            <a:r>
              <a:rPr lang="en"/>
              <a:t>ó</a:t>
            </a:r>
            <a:endParaRPr/>
          </a:p>
          <a:p>
            <a:pPr indent="0" lvl="0" marL="0" rtl="0" algn="ctr">
              <a:spcBef>
                <a:spcPts val="0"/>
              </a:spcBef>
              <a:spcAft>
                <a:spcPts val="0"/>
              </a:spcAft>
              <a:buNone/>
            </a:pPr>
            <a:r>
              <a:rPr lang="en"/>
              <a:t>H 0 : μ =18000 contra H 1 : μ  ≠ 18000 (hipótesis alternativa bilateral)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